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7" r:id="rId2"/>
  </p:sldMasterIdLst>
  <p:notesMasterIdLst>
    <p:notesMasterId r:id="rId47"/>
  </p:notesMasterIdLst>
  <p:handoutMasterIdLst>
    <p:handoutMasterId r:id="rId48"/>
  </p:handoutMasterIdLst>
  <p:sldIdLst>
    <p:sldId id="1477" r:id="rId3"/>
    <p:sldId id="1500" r:id="rId4"/>
    <p:sldId id="1178" r:id="rId5"/>
    <p:sldId id="1501" r:id="rId6"/>
    <p:sldId id="1478" r:id="rId7"/>
    <p:sldId id="1502" r:id="rId8"/>
    <p:sldId id="1503" r:id="rId9"/>
    <p:sldId id="1504" r:id="rId10"/>
    <p:sldId id="1505" r:id="rId11"/>
    <p:sldId id="1506" r:id="rId12"/>
    <p:sldId id="1507" r:id="rId13"/>
    <p:sldId id="1508" r:id="rId14"/>
    <p:sldId id="1509" r:id="rId15"/>
    <p:sldId id="1510" r:id="rId16"/>
    <p:sldId id="1512" r:id="rId17"/>
    <p:sldId id="1513" r:id="rId18"/>
    <p:sldId id="1514" r:id="rId19"/>
    <p:sldId id="1515" r:id="rId20"/>
    <p:sldId id="1517" r:id="rId21"/>
    <p:sldId id="1516" r:id="rId22"/>
    <p:sldId id="1518" r:id="rId23"/>
    <p:sldId id="1519" r:id="rId24"/>
    <p:sldId id="1520" r:id="rId25"/>
    <p:sldId id="1521" r:id="rId26"/>
    <p:sldId id="1522" r:id="rId27"/>
    <p:sldId id="1523" r:id="rId28"/>
    <p:sldId id="1524" r:id="rId29"/>
    <p:sldId id="1525" r:id="rId30"/>
    <p:sldId id="1527" r:id="rId31"/>
    <p:sldId id="1528" r:id="rId32"/>
    <p:sldId id="1529" r:id="rId33"/>
    <p:sldId id="1530" r:id="rId34"/>
    <p:sldId id="1531" r:id="rId35"/>
    <p:sldId id="1532" r:id="rId36"/>
    <p:sldId id="1534" r:id="rId37"/>
    <p:sldId id="1533" r:id="rId38"/>
    <p:sldId id="1537" r:id="rId39"/>
    <p:sldId id="1536" r:id="rId40"/>
    <p:sldId id="1538" r:id="rId41"/>
    <p:sldId id="1535" r:id="rId42"/>
    <p:sldId id="1539" r:id="rId43"/>
    <p:sldId id="1540" r:id="rId44"/>
    <p:sldId id="1541" r:id="rId45"/>
    <p:sldId id="1542" r:id="rId4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638"/>
    <a:srgbClr val="63666A"/>
    <a:srgbClr val="445469"/>
    <a:srgbClr val="FBB62B"/>
    <a:srgbClr val="364D65"/>
    <a:srgbClr val="19232E"/>
    <a:srgbClr val="2F2F2F"/>
    <a:srgbClr val="FBC81F"/>
    <a:srgbClr val="2C4054"/>
    <a:srgbClr val="FADF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64" autoAdjust="0"/>
    <p:restoredTop sz="99409" autoAdjust="0"/>
  </p:normalViewPr>
  <p:slideViewPr>
    <p:cSldViewPr snapToGrid="0" snapToObjects="1">
      <p:cViewPr varScale="1">
        <p:scale>
          <a:sx n="32" d="100"/>
          <a:sy n="32" d="100"/>
        </p:scale>
        <p:origin x="696" y="56"/>
      </p:cViewPr>
      <p:guideLst/>
    </p:cSldViewPr>
  </p:slideViewPr>
  <p:notesTextViewPr>
    <p:cViewPr>
      <p:scale>
        <a:sx n="100" d="100"/>
        <a:sy n="100" d="100"/>
      </p:scale>
      <p:origin x="0" y="0"/>
    </p:cViewPr>
  </p:notesTextViewPr>
  <p:sorterViewPr>
    <p:cViewPr>
      <p:scale>
        <a:sx n="65" d="100"/>
        <a:sy n="65" d="100"/>
      </p:scale>
      <p:origin x="0" y="28992"/>
    </p:cViewPr>
  </p:sorterViewPr>
  <p:notesViewPr>
    <p:cSldViewPr snapToGrid="0" snapToObjects="1"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489F62-93B9-4178-B9E2-86700CF10C90}" type="datetimeFigureOut">
              <a:rPr lang="en-CA" smtClean="0"/>
              <a:t>2022-10-04</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ECF69B-D799-4EBD-8D85-F4E6C21B0F67}" type="slidenum">
              <a:rPr lang="en-CA" smtClean="0"/>
              <a:t>‹#›</a:t>
            </a:fld>
            <a:endParaRPr lang="en-CA" dirty="0"/>
          </a:p>
        </p:txBody>
      </p:sp>
    </p:spTree>
    <p:extLst>
      <p:ext uri="{BB962C8B-B14F-4D97-AF65-F5344CB8AC3E}">
        <p14:creationId xmlns:p14="http://schemas.microsoft.com/office/powerpoint/2010/main" val="3716188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Regular" charset="0"/>
              </a:defRPr>
            </a:lvl1pPr>
          </a:lstStyle>
          <a:p>
            <a:fld id="{EFC10EE1-B198-C942-8235-326C972CBB30}" type="datetimeFigureOut">
              <a:rPr lang="en-US" smtClean="0"/>
              <a:pPr/>
              <a:t>10/4/2022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Regular"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Arial Regular" charset="0"/>
        <a:ea typeface="+mn-ea"/>
        <a:cs typeface="+mn-cs"/>
      </a:defRPr>
    </a:lvl1pPr>
    <a:lvl2pPr marL="914217" algn="l" defTabSz="914217" rtl="0" eaLnBrk="1" latinLnBrk="0" hangingPunct="1">
      <a:defRPr sz="2400" b="0" i="0" kern="1200">
        <a:solidFill>
          <a:schemeClr val="tx1"/>
        </a:solidFill>
        <a:latin typeface="Arial Regular" charset="0"/>
        <a:ea typeface="+mn-ea"/>
        <a:cs typeface="+mn-cs"/>
      </a:defRPr>
    </a:lvl2pPr>
    <a:lvl3pPr marL="1828434" algn="l" defTabSz="914217" rtl="0" eaLnBrk="1" latinLnBrk="0" hangingPunct="1">
      <a:defRPr sz="2400" b="0" i="0" kern="1200">
        <a:solidFill>
          <a:schemeClr val="tx1"/>
        </a:solidFill>
        <a:latin typeface="Arial Regular" charset="0"/>
        <a:ea typeface="+mn-ea"/>
        <a:cs typeface="+mn-cs"/>
      </a:defRPr>
    </a:lvl3pPr>
    <a:lvl4pPr marL="2742651" algn="l" defTabSz="914217" rtl="0" eaLnBrk="1" latinLnBrk="0" hangingPunct="1">
      <a:defRPr sz="2400" b="0" i="0" kern="1200">
        <a:solidFill>
          <a:schemeClr val="tx1"/>
        </a:solidFill>
        <a:latin typeface="Arial Regular" charset="0"/>
        <a:ea typeface="+mn-ea"/>
        <a:cs typeface="+mn-cs"/>
      </a:defRPr>
    </a:lvl4pPr>
    <a:lvl5pPr marL="3656868" algn="l" defTabSz="914217" rtl="0" eaLnBrk="1" latinLnBrk="0" hangingPunct="1">
      <a:defRPr sz="2400" b="0" i="0" kern="1200">
        <a:solidFill>
          <a:schemeClr val="tx1"/>
        </a:solidFill>
        <a:latin typeface="Arial Regular"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77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6959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8675648" cy="13716000"/>
          </a:xfrm>
        </p:spPr>
        <p:txBody>
          <a:bodyPr/>
          <a:lstStyle/>
          <a:p>
            <a:endParaRPr lang="en-US" dirty="0"/>
          </a:p>
        </p:txBody>
      </p:sp>
    </p:spTree>
    <p:extLst>
      <p:ext uri="{BB962C8B-B14F-4D97-AF65-F5344CB8AC3E}">
        <p14:creationId xmlns:p14="http://schemas.microsoft.com/office/powerpoint/2010/main" val="7089154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Default Slid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3072889" y="1449173"/>
            <a:ext cx="7076660" cy="10416209"/>
          </a:xfrm>
        </p:spPr>
        <p:txBody>
          <a:bodyPr/>
          <a:lstStyle/>
          <a:p>
            <a:endParaRPr lang="en-US" dirty="0"/>
          </a:p>
        </p:txBody>
      </p:sp>
    </p:spTree>
    <p:extLst>
      <p:ext uri="{BB962C8B-B14F-4D97-AF65-F5344CB8AC3E}">
        <p14:creationId xmlns:p14="http://schemas.microsoft.com/office/powerpoint/2010/main" val="21228221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682362" y="3945706"/>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133897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64079" y="0"/>
            <a:ext cx="10613571" cy="13715999"/>
          </a:xfrm>
          <a:solidFill>
            <a:schemeClr val="bg1">
              <a:lumMod val="95000"/>
            </a:schemeClr>
          </a:solidFill>
        </p:spPr>
        <p:txBody>
          <a:bodyPr>
            <a:normAutofit/>
          </a:bodyPr>
          <a:lstStyle>
            <a:lvl1pPr>
              <a:defRPr sz="2400"/>
            </a:lvl1pPr>
          </a:lstStyle>
          <a:p>
            <a:endParaRPr lang="en-US" dirty="0"/>
          </a:p>
        </p:txBody>
      </p:sp>
    </p:spTree>
    <p:extLst>
      <p:ext uri="{BB962C8B-B14F-4D97-AF65-F5344CB8AC3E}">
        <p14:creationId xmlns:p14="http://schemas.microsoft.com/office/powerpoint/2010/main" val="1672060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3936717" y="3247697"/>
            <a:ext cx="7241628" cy="12875172"/>
          </a:xfrm>
          <a:prstGeom prst="rect">
            <a:avLst/>
          </a:prstGeom>
          <a:effectLst/>
        </p:spPr>
        <p:txBody>
          <a:bodyPr>
            <a:normAutofit/>
          </a:bodyPr>
          <a:lstStyle>
            <a:lvl1pPr marL="0" indent="0">
              <a:buNone/>
              <a:defRPr sz="26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1687352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9253205" y="6230198"/>
            <a:ext cx="5756336" cy="10206700"/>
          </a:xfrm>
          <a:prstGeom prst="rect">
            <a:avLst/>
          </a:prstGeom>
          <a:effectLst/>
        </p:spPr>
        <p:txBody>
          <a:bodyPr>
            <a:normAutofit/>
          </a:bodyPr>
          <a:lstStyle>
            <a:lvl1pPr marL="0" indent="0">
              <a:buNone/>
              <a:defRPr sz="26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50243604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2" y="4665515"/>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dirty="0"/>
          </a:p>
        </p:txBody>
      </p:sp>
      <p:sp>
        <p:nvSpPr>
          <p:cNvPr id="15" name="Picture Placeholder 3"/>
          <p:cNvSpPr>
            <a:spLocks noGrp="1"/>
          </p:cNvSpPr>
          <p:nvPr>
            <p:ph type="pic" sz="quarter" idx="12"/>
          </p:nvPr>
        </p:nvSpPr>
        <p:spPr>
          <a:xfrm>
            <a:off x="13403702" y="4665515"/>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dirty="0"/>
          </a:p>
        </p:txBody>
      </p:sp>
      <p:sp>
        <p:nvSpPr>
          <p:cNvPr id="25" name="Picture Placeholder 3"/>
          <p:cNvSpPr>
            <a:spLocks noGrp="1"/>
          </p:cNvSpPr>
          <p:nvPr>
            <p:ph type="pic" sz="quarter" idx="13"/>
          </p:nvPr>
        </p:nvSpPr>
        <p:spPr>
          <a:xfrm>
            <a:off x="8008742" y="4665515"/>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dirty="0"/>
          </a:p>
        </p:txBody>
      </p:sp>
      <p:sp>
        <p:nvSpPr>
          <p:cNvPr id="34" name="Picture Placeholder 3"/>
          <p:cNvSpPr>
            <a:spLocks noGrp="1"/>
          </p:cNvSpPr>
          <p:nvPr>
            <p:ph type="pic" sz="quarter" idx="14"/>
          </p:nvPr>
        </p:nvSpPr>
        <p:spPr>
          <a:xfrm>
            <a:off x="2682362" y="4665515"/>
            <a:ext cx="2935224" cy="2935154"/>
          </a:xfrm>
          <a:prstGeom prst="ellipse">
            <a:avLst/>
          </a:prstGeom>
        </p:spPr>
        <p:txBody>
          <a:bodyPr>
            <a:normAutofit/>
          </a:bodyPr>
          <a:lstStyle>
            <a:lvl1pPr>
              <a:defRPr sz="2300" b="0" i="0">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20459813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ve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51214" y="4490357"/>
            <a:ext cx="14750824" cy="5834743"/>
          </a:xfrm>
          <a:prstGeom prst="rect">
            <a:avLst/>
          </a:prstGeom>
        </p:spPr>
        <p:txBody>
          <a:bodyPr/>
          <a:lstStyle>
            <a:lvl1pPr>
              <a:lnSpc>
                <a:spcPct val="66000"/>
              </a:lnSpc>
              <a:defRPr sz="14000" cap="all" spc="-600" baseline="0">
                <a:solidFill>
                  <a:srgbClr val="63666A"/>
                </a:solidFill>
                <a:latin typeface="Arial Black" panose="020B0A04020102020204" pitchFamily="34" charset="0"/>
              </a:defRPr>
            </a:lvl1pPr>
          </a:lstStyle>
          <a:p>
            <a:r>
              <a:rPr lang="en-US" dirty="0"/>
              <a:t>MEET YOUR</a:t>
            </a:r>
            <a:br>
              <a:rPr lang="en-US" dirty="0"/>
            </a:br>
            <a:r>
              <a:rPr lang="en-US" dirty="0"/>
              <a:t>NEW TITLE</a:t>
            </a:r>
            <a:br>
              <a:rPr lang="en-US" dirty="0"/>
            </a:br>
            <a:r>
              <a:rPr lang="en-US" dirty="0"/>
              <a:t>SLIDE</a:t>
            </a:r>
            <a:endParaRPr lang="en-CA" dirty="0"/>
          </a:p>
        </p:txBody>
      </p:sp>
      <p:sp>
        <p:nvSpPr>
          <p:cNvPr id="4" name="Footer Placeholder 3"/>
          <p:cNvSpPr>
            <a:spLocks noGrp="1"/>
          </p:cNvSpPr>
          <p:nvPr>
            <p:ph type="ftr" sz="quarter" idx="11"/>
          </p:nvPr>
        </p:nvSpPr>
        <p:spPr/>
        <p: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283AB939-5D9A-496A-8EC0-576A225894F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 Placeholder 2"/>
          <p:cNvSpPr>
            <a:spLocks noGrp="1"/>
          </p:cNvSpPr>
          <p:nvPr>
            <p:ph idx="1" hasCustomPrompt="1"/>
          </p:nvPr>
        </p:nvSpPr>
        <p:spPr>
          <a:xfrm>
            <a:off x="1551214" y="10325100"/>
            <a:ext cx="14750825" cy="1300843"/>
          </a:xfrm>
          <a:prstGeom prst="rect">
            <a:avLst/>
          </a:prstGeom>
        </p:spPr>
        <p:txBody>
          <a:bodyPr vert="horz" lIns="182843" tIns="91422" rIns="182843" bIns="91422" rtlCol="0">
            <a:normAutofit/>
          </a:bodyPr>
          <a:lstStyle>
            <a:lvl1pPr>
              <a:defRPr sz="7000" baseline="0">
                <a:solidFill>
                  <a:srgbClr val="63666A"/>
                </a:solidFill>
                <a:latin typeface="Arial Regular"/>
              </a:defRPr>
            </a:lvl1pPr>
          </a:lstStyle>
          <a:p>
            <a:pPr lvl="0"/>
            <a:r>
              <a:rPr lang="en-US" dirty="0"/>
              <a:t>Subhead goes here.</a:t>
            </a:r>
          </a:p>
        </p:txBody>
      </p:sp>
      <p:sp>
        <p:nvSpPr>
          <p:cNvPr id="8" name="Date Placeholder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242953"/>
      </p:ext>
    </p:extLst>
  </p:cSld>
  <p:clrMapOvr>
    <a:masterClrMapping/>
  </p:clrMapOvr>
  <p:extLst>
    <p:ext uri="{DCECCB84-F9BA-43D5-87BE-67443E8EF086}">
      <p15:sldGuideLst xmlns:p15="http://schemas.microsoft.com/office/powerpoint/2012/main">
        <p15:guide id="2" pos="7678">
          <p15:clr>
            <a:srgbClr val="FBAE40"/>
          </p15:clr>
        </p15:guide>
        <p15:guide id="3" orient="horz" pos="6504">
          <p15:clr>
            <a:srgbClr val="FBAE40"/>
          </p15:clr>
        </p15:guide>
        <p15:guide id="4" orient="horz" pos="2712">
          <p15:clr>
            <a:srgbClr val="FBAE40"/>
          </p15:clr>
        </p15:guide>
        <p15:guide id="5" pos="105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ve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51214" y="4490357"/>
            <a:ext cx="14750824" cy="5834743"/>
          </a:xfrm>
          <a:prstGeom prst="rect">
            <a:avLst/>
          </a:prstGeom>
        </p:spPr>
        <p:txBody>
          <a:bodyPr/>
          <a:lstStyle>
            <a:lvl1pPr>
              <a:lnSpc>
                <a:spcPct val="66000"/>
              </a:lnSpc>
              <a:defRPr sz="14000" cap="all" spc="-600" baseline="0">
                <a:solidFill>
                  <a:srgbClr val="63666A"/>
                </a:solidFill>
                <a:latin typeface="Arial Black" panose="020B0A04020102020204" pitchFamily="34" charset="0"/>
              </a:defRPr>
            </a:lvl1pPr>
          </a:lstStyle>
          <a:p>
            <a:r>
              <a:rPr lang="en-US" dirty="0"/>
              <a:t>MEET YOUR</a:t>
            </a:r>
            <a:br>
              <a:rPr lang="en-US" dirty="0"/>
            </a:br>
            <a:r>
              <a:rPr lang="en-US" dirty="0"/>
              <a:t>NEW TITLE</a:t>
            </a:r>
            <a:br>
              <a:rPr lang="en-US" dirty="0"/>
            </a:br>
            <a:r>
              <a:rPr lang="en-US" dirty="0"/>
              <a:t>SLIDE</a:t>
            </a:r>
            <a:endParaRPr lang="en-CA" dirty="0"/>
          </a:p>
        </p:txBody>
      </p:sp>
      <p:sp>
        <p:nvSpPr>
          <p:cNvPr id="4" name="Footer Placeholder 3"/>
          <p:cNvSpPr>
            <a:spLocks noGrp="1"/>
          </p:cNvSpPr>
          <p:nvPr>
            <p:ph type="ftr" sz="quarter" idx="11"/>
          </p:nvPr>
        </p:nvSpPr>
        <p:spPr/>
        <p: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283AB939-5D9A-496A-8EC0-576A225894F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 Placeholder 2"/>
          <p:cNvSpPr>
            <a:spLocks noGrp="1"/>
          </p:cNvSpPr>
          <p:nvPr>
            <p:ph idx="1" hasCustomPrompt="1"/>
          </p:nvPr>
        </p:nvSpPr>
        <p:spPr>
          <a:xfrm>
            <a:off x="1551214" y="10325100"/>
            <a:ext cx="14750825" cy="1300843"/>
          </a:xfrm>
          <a:prstGeom prst="rect">
            <a:avLst/>
          </a:prstGeom>
        </p:spPr>
        <p:txBody>
          <a:bodyPr vert="horz" lIns="182843" tIns="91422" rIns="182843" bIns="91422" rtlCol="0">
            <a:normAutofit/>
          </a:bodyPr>
          <a:lstStyle>
            <a:lvl1pPr>
              <a:defRPr sz="7000" baseline="0">
                <a:solidFill>
                  <a:srgbClr val="63666A"/>
                </a:solidFill>
                <a:latin typeface="Arial Regular"/>
              </a:defRPr>
            </a:lvl1pPr>
          </a:lstStyle>
          <a:p>
            <a:pPr lvl="0"/>
            <a:r>
              <a:rPr lang="en-US" dirty="0"/>
              <a:t>Subhead goes here.</a:t>
            </a:r>
          </a:p>
        </p:txBody>
      </p:sp>
      <p:sp>
        <p:nvSpPr>
          <p:cNvPr id="8" name="Date Placeholder 3"/>
          <p:cNvSpPr>
            <a:spLocks noGrp="1"/>
          </p:cNvSpPr>
          <p:nvPr>
            <p:ph type="dt" sz="half" idx="2"/>
          </p:nvPr>
        </p:nvSpPr>
        <p:spPr>
          <a:xfrm>
            <a:off x="1676400" y="12712700"/>
            <a:ext cx="5484813" cy="730250"/>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November 20, 2017</a:t>
            </a:r>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141217"/>
      </p:ext>
    </p:extLst>
  </p:cSld>
  <p:clrMapOvr>
    <a:masterClrMapping/>
  </p:clrMapOvr>
  <p:extLst>
    <p:ext uri="{DCECCB84-F9BA-43D5-87BE-67443E8EF086}">
      <p15:sldGuideLst xmlns:p15="http://schemas.microsoft.com/office/powerpoint/2012/main">
        <p15:guide id="2" pos="7678">
          <p15:clr>
            <a:srgbClr val="FBAE40"/>
          </p15:clr>
        </p15:guide>
        <p15:guide id="3" orient="horz" pos="6504">
          <p15:clr>
            <a:srgbClr val="FBAE40"/>
          </p15:clr>
        </p15:guide>
        <p15:guide id="4" orient="horz" pos="2712">
          <p15:clr>
            <a:srgbClr val="FBAE40"/>
          </p15:clr>
        </p15:guide>
        <p15:guide id="5" pos="105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Slide 1">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1675964" y="730259"/>
            <a:ext cx="21025723" cy="2651126"/>
          </a:xfrm>
          <a:prstGeom prst="rect">
            <a:avLst/>
          </a:prstGeom>
        </p:spPr>
        <p:txBody>
          <a:bodyPr vert="horz" lIns="182843" tIns="91422" rIns="182843" bIns="91422" rtlCol="0" anchor="t">
            <a:normAutofit/>
          </a:bodyPr>
          <a:lstStyle>
            <a:lvl1pPr algn="ctr">
              <a:defRPr sz="8800">
                <a:latin typeface="Arial Bold" panose="020B0704020202020204" pitchFamily="34" charset="0"/>
                <a:cs typeface="Arial Bold" panose="020B0704020202020204" pitchFamily="34" charset="0"/>
              </a:defRPr>
            </a:lvl1pPr>
          </a:lstStyle>
          <a:p>
            <a:r>
              <a:rPr lang="en-US" dirty="0"/>
              <a:t>List Slide</a:t>
            </a:r>
          </a:p>
        </p:txBody>
      </p:sp>
      <p:sp>
        <p:nvSpPr>
          <p:cNvPr id="8" name="Text Placeholder 7"/>
          <p:cNvSpPr>
            <a:spLocks noGrp="1"/>
          </p:cNvSpPr>
          <p:nvPr>
            <p:ph type="body" sz="quarter" idx="10"/>
          </p:nvPr>
        </p:nvSpPr>
        <p:spPr>
          <a:xfrm>
            <a:off x="1675964" y="3634921"/>
            <a:ext cx="21025723" cy="87026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1257864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903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6148104" y="3612994"/>
            <a:ext cx="5819852" cy="2795183"/>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
        <p:nvSpPr>
          <p:cNvPr id="6" name="Picture Placeholder 13"/>
          <p:cNvSpPr>
            <a:spLocks noGrp="1"/>
          </p:cNvSpPr>
          <p:nvPr>
            <p:ph type="pic" sz="quarter" idx="14"/>
          </p:nvPr>
        </p:nvSpPr>
        <p:spPr>
          <a:xfrm>
            <a:off x="2409748" y="3612994"/>
            <a:ext cx="5819852" cy="2795183"/>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
        <p:nvSpPr>
          <p:cNvPr id="7" name="Picture Placeholder 13"/>
          <p:cNvSpPr>
            <a:spLocks noGrp="1"/>
          </p:cNvSpPr>
          <p:nvPr>
            <p:ph type="pic" sz="quarter" idx="15"/>
          </p:nvPr>
        </p:nvSpPr>
        <p:spPr>
          <a:xfrm>
            <a:off x="9278926" y="3612994"/>
            <a:ext cx="5819852" cy="2795183"/>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267323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15291434" y="3411210"/>
            <a:ext cx="7434751" cy="8016884"/>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9881951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1" y="4091685"/>
            <a:ext cx="12105684" cy="6769604"/>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8967804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24377649" cy="13715999"/>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7839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2209415" y="0"/>
            <a:ext cx="12168235" cy="13716000"/>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20462958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0" y="0"/>
            <a:ext cx="12168235" cy="13716000"/>
          </a:xfrm>
          <a:effectLst/>
        </p:spPr>
        <p:txBody>
          <a:bodyPr>
            <a:normAutofit/>
          </a:bodyPr>
          <a:lstStyle>
            <a:lvl1pPr marL="0" indent="0">
              <a:buNone/>
              <a:defRPr sz="4200" b="0" i="0">
                <a:ln>
                  <a:noFill/>
                </a:ln>
                <a:solidFill>
                  <a:schemeClr val="bg1">
                    <a:lumMod val="85000"/>
                  </a:schemeClr>
                </a:solidFill>
                <a:latin typeface="Arial Regular" charset="0"/>
                <a:ea typeface="Arial Regular" charset="0"/>
                <a:cs typeface="Arial Regular" charset="0"/>
              </a:defRPr>
            </a:lvl1pPr>
          </a:lstStyle>
          <a:p>
            <a:endParaRPr lang="en-US" dirty="0"/>
          </a:p>
        </p:txBody>
      </p:sp>
    </p:spTree>
    <p:extLst>
      <p:ext uri="{BB962C8B-B14F-4D97-AF65-F5344CB8AC3E}">
        <p14:creationId xmlns:p14="http://schemas.microsoft.com/office/powerpoint/2010/main" val="17685620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b="1" i="0">
                <a:solidFill>
                  <a:schemeClr val="tx1">
                    <a:tint val="75000"/>
                  </a:schemeClr>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b="1" i="0">
                <a:solidFill>
                  <a:schemeClr val="tx1">
                    <a:tint val="75000"/>
                  </a:schemeClr>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b="1" i="0">
                <a:solidFill>
                  <a:schemeClr val="tx1">
                    <a:tint val="75000"/>
                  </a:schemeClr>
                </a:solidFill>
                <a:latin typeface="Arial" charset="0"/>
                <a:ea typeface="Arial" charset="0"/>
                <a:cs typeface="Arial" charset="0"/>
              </a:defRPr>
            </a:lvl1pPr>
          </a:lstStyle>
          <a:p>
            <a:fld id="{FCEE2C88-6C8F-484D-AF69-578F576B1F44}" type="slidenum">
              <a:rPr lang="en-US" smtClean="0"/>
              <a:pPr/>
              <a:t>‹#›</a:t>
            </a:fld>
            <a:endParaRPr lang="en-US" dirty="0"/>
          </a:p>
        </p:txBody>
      </p:sp>
      <p:sp>
        <p:nvSpPr>
          <p:cNvPr id="8" name="Oval 7"/>
          <p:cNvSpPr/>
          <p:nvPr userDrawn="1"/>
        </p:nvSpPr>
        <p:spPr>
          <a:xfrm>
            <a:off x="23069390" y="523001"/>
            <a:ext cx="859750" cy="85975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b="0" i="0" dirty="0">
              <a:latin typeface="Arial Regular" charset="0"/>
            </a:endParaRPr>
          </a:p>
        </p:txBody>
      </p:sp>
      <p:sp>
        <p:nvSpPr>
          <p:cNvPr id="9" name="TextBox 8"/>
          <p:cNvSpPr txBox="1"/>
          <p:nvPr userDrawn="1"/>
        </p:nvSpPr>
        <p:spPr>
          <a:xfrm>
            <a:off x="23109785" y="607069"/>
            <a:ext cx="807966" cy="615480"/>
          </a:xfrm>
          <a:prstGeom prst="rect">
            <a:avLst/>
          </a:prstGeom>
          <a:noFill/>
        </p:spPr>
        <p:txBody>
          <a:bodyPr wrap="none" lIns="182807" tIns="91404" rIns="182807" bIns="91404" rtlCol="0">
            <a:spAutoFit/>
          </a:bodyPr>
          <a:lstStyle/>
          <a:p>
            <a:pPr algn="ctr"/>
            <a:fld id="{260E2A6B-A809-4840-BF14-8648BC0BDF87}" type="slidenum">
              <a:rPr lang="id-ID" sz="2800" b="1" i="0" smtClean="0">
                <a:solidFill>
                  <a:schemeClr val="bg1"/>
                </a:solidFill>
                <a:latin typeface="Arial" charset="0"/>
                <a:ea typeface="Arial" charset="0"/>
                <a:cs typeface="Arial" charset="0"/>
              </a:rPr>
              <a:pPr algn="ctr"/>
              <a:t>‹#›</a:t>
            </a:fld>
            <a:endParaRPr lang="id-ID" sz="2800" b="1" i="0" dirty="0">
              <a:solidFill>
                <a:schemeClr val="bg1"/>
              </a:solidFill>
              <a:latin typeface="Arial" charset="0"/>
              <a:ea typeface="Arial" charset="0"/>
              <a:cs typeface="Arial" charset="0"/>
            </a:endParaRPr>
          </a:p>
        </p:txBody>
      </p:sp>
      <p:pic>
        <p:nvPicPr>
          <p:cNvPr id="10" name="Picture 9"/>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21900994" y="12715795"/>
            <a:ext cx="2028145" cy="727164"/>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47" r:id="rId1"/>
    <p:sldLayoutId id="2147483916" r:id="rId2"/>
    <p:sldLayoutId id="2147483845" r:id="rId3"/>
    <p:sldLayoutId id="2147483822" r:id="rId4"/>
    <p:sldLayoutId id="2147483823" r:id="rId5"/>
    <p:sldLayoutId id="2147483811" r:id="rId6"/>
    <p:sldLayoutId id="2147483812" r:id="rId7"/>
    <p:sldLayoutId id="2147483806" r:id="rId8"/>
    <p:sldLayoutId id="2147483808" r:id="rId9"/>
    <p:sldLayoutId id="2147483882" r:id="rId10"/>
    <p:sldLayoutId id="2147483844" r:id="rId11"/>
    <p:sldLayoutId id="2147483805" r:id="rId12"/>
    <p:sldLayoutId id="2147483834" r:id="rId13"/>
    <p:sldLayoutId id="2147483840" r:id="rId14"/>
    <p:sldLayoutId id="2147483893" r:id="rId15"/>
    <p:sldLayoutId id="2147483894" r:id="rId16"/>
    <p:sldLayoutId id="2147483902" r:id="rId17"/>
    <p:sldLayoutId id="2147483919" r:id="rId18"/>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Arial" charset="0"/>
          <a:ea typeface="Arial" charset="0"/>
          <a:cs typeface="Arial"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Arial" charset="0"/>
          <a:ea typeface="Arial" charset="0"/>
          <a:cs typeface="Arial"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Arial" charset="0"/>
          <a:ea typeface="Arial" charset="0"/>
          <a:cs typeface="Arial"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Arial" charset="0"/>
          <a:ea typeface="Arial" charset="0"/>
          <a:cs typeface="Arial"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Arial" charset="0"/>
          <a:ea typeface="Arial" charset="0"/>
          <a:cs typeface="Arial"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Arial" charset="0"/>
          <a:ea typeface="Arial" charset="0"/>
          <a:cs typeface="Arial"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075613" y="12712700"/>
            <a:ext cx="8226425"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Ivey_Logo_RGB_2013.png"/>
          <p:cNvPicPr>
            <a:picLocks noChangeAspect="1"/>
          </p:cNvPicPr>
          <p:nvPr userDrawn="1"/>
        </p:nvPicPr>
        <p:blipFill>
          <a:blip r:embed="rId3"/>
          <a:stretch>
            <a:fillRect/>
          </a:stretch>
        </p:blipFill>
        <p:spPr>
          <a:xfrm>
            <a:off x="1676399" y="730249"/>
            <a:ext cx="7405767" cy="2651125"/>
          </a:xfrm>
          <a:prstGeom prst="rect">
            <a:avLst/>
          </a:prstGeom>
        </p:spPr>
      </p:pic>
      <p:pic>
        <p:nvPicPr>
          <p:cNvPr id="11" name="Picture 10"/>
          <p:cNvPicPr>
            <a:picLocks noChangeAspect="1"/>
          </p:cNvPicPr>
          <p:nvPr userDrawn="1"/>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573138" y="730249"/>
            <a:ext cx="4804511" cy="11982451"/>
          </a:xfrm>
          <a:prstGeom prst="rect">
            <a:avLst/>
          </a:prstGeom>
        </p:spPr>
      </p:pic>
      <p:sp>
        <p:nvSpPr>
          <p:cNvPr id="6" name="Slide Number Placeholder 5"/>
          <p:cNvSpPr>
            <a:spLocks noGrp="1"/>
          </p:cNvSpPr>
          <p:nvPr>
            <p:ph type="sldNum" sz="quarter" idx="4"/>
          </p:nvPr>
        </p:nvSpPr>
        <p:spPr>
          <a:xfrm>
            <a:off x="17216438" y="12712700"/>
            <a:ext cx="5484812" cy="730250"/>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1828434" rtl="0" eaLnBrk="1" fontAlgn="auto" latinLnBrk="0" hangingPunct="1">
              <a:lnSpc>
                <a:spcPct val="100000"/>
              </a:lnSpc>
              <a:spcBef>
                <a:spcPts val="0"/>
              </a:spcBef>
              <a:spcAft>
                <a:spcPts val="0"/>
              </a:spcAft>
              <a:buClrTx/>
              <a:buSzTx/>
              <a:buFontTx/>
              <a:buNone/>
              <a:tabLst/>
              <a:defRPr/>
            </a:pPr>
            <a:fld id="{283AB939-5D9A-496A-8EC0-576A225894FA}"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518909"/>
      </p:ext>
    </p:extLst>
  </p:cSld>
  <p:clrMap bg1="lt1" tx1="dk1" bg2="lt2" tx2="dk2" accent1="accent1" accent2="accent2" accent3="accent3" accent4="accent4" accent5="accent5" accent6="accent6" hlink="hlink" folHlink="folHlink"/>
  <p:sldLayoutIdLst>
    <p:sldLayoutId id="21474839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5.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5.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5.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5.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5.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5.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5.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5.png"/><Relationship Id="rId5" Type="http://schemas.openxmlformats.org/officeDocument/2006/relationships/hyperlink" Target="https://www.diversityresources.com/2022-diversity-calendar/" TargetMode="Externa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5.png"/><Relationship Id="rId5" Type="http://schemas.openxmlformats.org/officeDocument/2006/relationships/hyperlink" Target="https://www.londontransit.ca/plan-a-trip/routes-schedules/" TargetMode="Externa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5.png"/><Relationship Id="rId5" Type="http://schemas.openxmlformats.org/officeDocument/2006/relationships/hyperlink" Target="https://www.londontransit.ca/plan-a-trip/routes-schedules/" TargetMode="Externa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6.m4a"/><Relationship Id="rId1" Type="http://schemas.microsoft.com/office/2007/relationships/media" Target="../media/media26.m4a"/><Relationship Id="rId5" Type="http://schemas.openxmlformats.org/officeDocument/2006/relationships/image" Target="../media/image5.pn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7.m4a"/><Relationship Id="rId1" Type="http://schemas.microsoft.com/office/2007/relationships/media" Target="../media/media27.m4a"/><Relationship Id="rId5" Type="http://schemas.openxmlformats.org/officeDocument/2006/relationships/image" Target="../media/image5.pn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8.m4a"/><Relationship Id="rId1" Type="http://schemas.microsoft.com/office/2007/relationships/media" Target="../media/media28.m4a"/><Relationship Id="rId5" Type="http://schemas.openxmlformats.org/officeDocument/2006/relationships/image" Target="../media/image5.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5.pn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0.m4a"/><Relationship Id="rId1" Type="http://schemas.microsoft.com/office/2007/relationships/media" Target="../media/media30.m4a"/><Relationship Id="rId6" Type="http://schemas.openxmlformats.org/officeDocument/2006/relationships/image" Target="../media/image5.png"/><Relationship Id="rId5" Type="http://schemas.openxmlformats.org/officeDocument/2006/relationships/hyperlink" Target="https://open.spotify.com/album/2q5nhxyM2icNrbx4c2KyRp" TargetMode="Externa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2.m4a"/><Relationship Id="rId1" Type="http://schemas.microsoft.com/office/2007/relationships/media" Target="../media/media32.m4a"/><Relationship Id="rId5" Type="http://schemas.openxmlformats.org/officeDocument/2006/relationships/image" Target="../media/image5.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hyperlink" Target="https://www.microsoft.com/en-us/accessibility/microsoft-365?activetab=pivot_1:primaryr2" TargetMode="External"/><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hyperlink" Target="https://aoda.ca/what-are-aoda-standards/" TargetMode="External"/><Relationship Id="rId5" Type="http://schemas.openxmlformats.org/officeDocument/2006/relationships/hyperlink" Target="https://www.diversityresources.com/2022-diversity-calendar/" TargetMode="Externa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4.m4a"/><Relationship Id="rId1" Type="http://schemas.microsoft.com/office/2007/relationships/media" Target="../media/media34.m4a"/><Relationship Id="rId5" Type="http://schemas.openxmlformats.org/officeDocument/2006/relationships/image" Target="../media/image5.pn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5.m4a"/><Relationship Id="rId1" Type="http://schemas.microsoft.com/office/2007/relationships/media" Target="../media/media35.m4a"/><Relationship Id="rId5" Type="http://schemas.openxmlformats.org/officeDocument/2006/relationships/image" Target="../media/image5.pn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6.m4a"/><Relationship Id="rId1" Type="http://schemas.microsoft.com/office/2007/relationships/media" Target="../media/media36.m4a"/><Relationship Id="rId5" Type="http://schemas.openxmlformats.org/officeDocument/2006/relationships/image" Target="../media/image5.png"/><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8.m4a"/><Relationship Id="rId1" Type="http://schemas.microsoft.com/office/2007/relationships/media" Target="../media/media38.m4a"/><Relationship Id="rId5" Type="http://schemas.openxmlformats.org/officeDocument/2006/relationships/image" Target="../media/image5.png"/><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9.m4a"/><Relationship Id="rId1" Type="http://schemas.microsoft.com/office/2007/relationships/media" Target="../media/media39.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0.m4a"/><Relationship Id="rId1" Type="http://schemas.microsoft.com/office/2007/relationships/media" Target="../media/media40.m4a"/><Relationship Id="rId6" Type="http://schemas.openxmlformats.org/officeDocument/2006/relationships/image" Target="../media/image5.png"/><Relationship Id="rId5" Type="http://schemas.openxmlformats.org/officeDocument/2006/relationships/hyperlink" Target="mailto:ehuner@ivey.ca" TargetMode="External"/><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1.m4a"/><Relationship Id="rId1" Type="http://schemas.microsoft.com/office/2007/relationships/media" Target="../media/media41.m4a"/><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media" Target="../media/media5.m4a"/><Relationship Id="rId7"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audio" Target="../media/media6.m4a"/><Relationship Id="rId5" Type="http://schemas.microsoft.com/office/2007/relationships/media" Target="../media/media6.m4a"/><Relationship Id="rId4" Type="http://schemas.openxmlformats.org/officeDocument/2006/relationships/audio" Target="../media/media5.m4a"/><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2.m4a"/><Relationship Id="rId1" Type="http://schemas.microsoft.com/office/2007/relationships/media" Target="../media/media42.m4a"/><Relationship Id="rId5" Type="http://schemas.openxmlformats.org/officeDocument/2006/relationships/image" Target="../media/image5.png"/><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3.m4a"/><Relationship Id="rId1" Type="http://schemas.microsoft.com/office/2007/relationships/media" Target="../media/media43.m4a"/><Relationship Id="rId5" Type="http://schemas.openxmlformats.org/officeDocument/2006/relationships/image" Target="../media/image5.png"/><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4.m4a"/><Relationship Id="rId1" Type="http://schemas.microsoft.com/office/2007/relationships/media" Target="../media/media44.m4a"/><Relationship Id="rId5" Type="http://schemas.openxmlformats.org/officeDocument/2006/relationships/image" Target="../media/image5.pn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5.m4a"/><Relationship Id="rId1" Type="http://schemas.microsoft.com/office/2007/relationships/media" Target="../media/media45.m4a"/><Relationship Id="rId5" Type="http://schemas.openxmlformats.org/officeDocument/2006/relationships/image" Target="../media/image5.png"/><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hyperlink" Target="https://forms.office.com/r/eAzw8N8bwt" TargetMode="External"/><Relationship Id="rId2" Type="http://schemas.openxmlformats.org/officeDocument/2006/relationships/audio" Target="../media/media46.m4a"/><Relationship Id="rId1" Type="http://schemas.microsoft.com/office/2007/relationships/media" Target="../media/media46.m4a"/><Relationship Id="rId6" Type="http://schemas.openxmlformats.org/officeDocument/2006/relationships/hyperlink" Target="mailto:lmowlid@ivey.ca" TargetMode="External"/><Relationship Id="rId5" Type="http://schemas.openxmlformats.org/officeDocument/2006/relationships/hyperlink" Target="mailto:ehuner@ivey.ca"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5.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5.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5.png"/><Relationship Id="rId5" Type="http://schemas.openxmlformats.org/officeDocument/2006/relationships/hyperlink" Target="mailto:ehuner@ivey.ca"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5.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background">
            <a:extLst>
              <a:ext uri="{FF2B5EF4-FFF2-40B4-BE49-F238E27FC236}">
                <a16:creationId xmlns:a16="http://schemas.microsoft.com/office/drawing/2014/main" id="{091A1BE2-B474-5A02-C5F9-101B91AEB37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76401" y="2540000"/>
            <a:ext cx="10794999" cy="100740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80F5BF1-0F29-CE8D-A406-EFFECA65D6CE}"/>
              </a:ext>
            </a:extLst>
          </p:cNvPr>
          <p:cNvSpPr/>
          <p:nvPr/>
        </p:nvSpPr>
        <p:spPr>
          <a:xfrm>
            <a:off x="1676400" y="3759200"/>
            <a:ext cx="9118600" cy="885484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600" b="1" dirty="0">
                <a:solidFill>
                  <a:schemeClr val="bg1"/>
                </a:solidFill>
                <a:latin typeface="Century Gothic" panose="020B0502020202020204" pitchFamily="34" charset="0"/>
              </a:rPr>
              <a:t>IVEY</a:t>
            </a:r>
            <a:r>
              <a:rPr lang="en-US" sz="8800" b="1" dirty="0">
                <a:solidFill>
                  <a:schemeClr val="bg1"/>
                </a:solidFill>
                <a:latin typeface="Century Gothic" panose="020B0502020202020204" pitchFamily="34" charset="0"/>
              </a:rPr>
              <a:t> </a:t>
            </a:r>
          </a:p>
          <a:p>
            <a:r>
              <a:rPr lang="en-US" sz="8800" b="1" dirty="0">
                <a:solidFill>
                  <a:schemeClr val="bg1"/>
                </a:solidFill>
                <a:latin typeface="Century Gothic" panose="020B0502020202020204" pitchFamily="34" charset="0"/>
              </a:rPr>
              <a:t>INCLUSIVE </a:t>
            </a:r>
          </a:p>
          <a:p>
            <a:r>
              <a:rPr lang="en-US" sz="8800" b="1" dirty="0">
                <a:solidFill>
                  <a:schemeClr val="bg1"/>
                </a:solidFill>
                <a:latin typeface="Century Gothic" panose="020B0502020202020204" pitchFamily="34" charset="0"/>
              </a:rPr>
              <a:t>COMMUNITY</a:t>
            </a:r>
          </a:p>
          <a:p>
            <a:r>
              <a:rPr lang="en-US" sz="8800" b="1" dirty="0">
                <a:solidFill>
                  <a:schemeClr val="bg1"/>
                </a:solidFill>
                <a:latin typeface="Century Gothic" panose="020B0502020202020204" pitchFamily="34" charset="0"/>
              </a:rPr>
              <a:t>PLANNING </a:t>
            </a:r>
          </a:p>
          <a:p>
            <a:r>
              <a:rPr lang="en-US" sz="8800" b="1" dirty="0">
                <a:solidFill>
                  <a:schemeClr val="bg1"/>
                </a:solidFill>
                <a:latin typeface="Century Gothic" panose="020B0502020202020204" pitchFamily="34" charset="0"/>
              </a:rPr>
              <a:t>TOOL </a:t>
            </a:r>
          </a:p>
          <a:p>
            <a:r>
              <a:rPr lang="en-US" sz="8800" dirty="0">
                <a:solidFill>
                  <a:schemeClr val="bg1"/>
                </a:solidFill>
                <a:latin typeface="Century Gothic" panose="020B0502020202020204" pitchFamily="34" charset="0"/>
              </a:rPr>
              <a:t>v.2.0</a:t>
            </a:r>
          </a:p>
        </p:txBody>
      </p:sp>
      <p:sp>
        <p:nvSpPr>
          <p:cNvPr id="9" name="TextBox 8">
            <a:extLst>
              <a:ext uri="{FF2B5EF4-FFF2-40B4-BE49-F238E27FC236}">
                <a16:creationId xmlns:a16="http://schemas.microsoft.com/office/drawing/2014/main" id="{1AF2D258-2BFE-1A81-A2F8-3E54FAF803BC}"/>
              </a:ext>
            </a:extLst>
          </p:cNvPr>
          <p:cNvSpPr txBox="1"/>
          <p:nvPr/>
        </p:nvSpPr>
        <p:spPr>
          <a:xfrm>
            <a:off x="14020800" y="9657799"/>
            <a:ext cx="12192000" cy="3660297"/>
          </a:xfrm>
          <a:prstGeom prst="rect">
            <a:avLst/>
          </a:prstGeom>
          <a:noFill/>
        </p:spPr>
        <p:txBody>
          <a:bodyPr wrap="square">
            <a:spAutoFit/>
          </a:bodyPr>
          <a:lstStyle/>
          <a:p>
            <a:pPr defTabSz="914400">
              <a:lnSpc>
                <a:spcPct val="120000"/>
              </a:lnSpc>
              <a:spcAft>
                <a:spcPts val="600"/>
              </a:spcAft>
              <a:buClr>
                <a:schemeClr val="accent6"/>
              </a:buClr>
              <a:buSzPct val="90000"/>
            </a:pPr>
            <a:r>
              <a:rPr lang="en-US" b="1" dirty="0">
                <a:solidFill>
                  <a:schemeClr val="accent4">
                    <a:lumMod val="95000"/>
                    <a:lumOff val="5000"/>
                  </a:schemeClr>
                </a:solidFill>
                <a:latin typeface="Century Gothic" panose="020B0502020202020204" pitchFamily="34" charset="0"/>
              </a:rPr>
              <a:t>Dr. Erin Huner</a:t>
            </a:r>
          </a:p>
          <a:p>
            <a:pPr defTabSz="914400">
              <a:lnSpc>
                <a:spcPct val="120000"/>
              </a:lnSpc>
              <a:spcAft>
                <a:spcPts val="600"/>
              </a:spcAft>
              <a:buClr>
                <a:schemeClr val="accent6"/>
              </a:buClr>
              <a:buSzPct val="90000"/>
            </a:pPr>
            <a:r>
              <a:rPr lang="en-US" dirty="0">
                <a:solidFill>
                  <a:schemeClr val="accent4">
                    <a:lumMod val="95000"/>
                    <a:lumOff val="5000"/>
                  </a:schemeClr>
                </a:solidFill>
                <a:latin typeface="Century Gothic" panose="020B0502020202020204" pitchFamily="34" charset="0"/>
              </a:rPr>
              <a:t>Director, Culture &amp; Inclusion</a:t>
            </a:r>
          </a:p>
          <a:p>
            <a:pPr defTabSz="914400">
              <a:lnSpc>
                <a:spcPct val="120000"/>
              </a:lnSpc>
              <a:spcAft>
                <a:spcPts val="600"/>
              </a:spcAft>
              <a:buClr>
                <a:schemeClr val="accent6"/>
              </a:buClr>
              <a:buSzPct val="90000"/>
            </a:pPr>
            <a:r>
              <a:rPr lang="en-US" b="1" dirty="0">
                <a:solidFill>
                  <a:schemeClr val="accent4">
                    <a:lumMod val="95000"/>
                    <a:lumOff val="5000"/>
                  </a:schemeClr>
                </a:solidFill>
                <a:latin typeface="Century Gothic" panose="020B0502020202020204" pitchFamily="34" charset="0"/>
              </a:rPr>
              <a:t>Ladan Mowlid,</a:t>
            </a:r>
          </a:p>
          <a:p>
            <a:pPr defTabSz="914400">
              <a:lnSpc>
                <a:spcPct val="120000"/>
              </a:lnSpc>
              <a:spcAft>
                <a:spcPts val="600"/>
              </a:spcAft>
              <a:buClr>
                <a:schemeClr val="accent6"/>
              </a:buClr>
              <a:buSzPct val="90000"/>
            </a:pPr>
            <a:r>
              <a:rPr lang="en-US" dirty="0">
                <a:solidFill>
                  <a:schemeClr val="accent4">
                    <a:lumMod val="95000"/>
                    <a:lumOff val="5000"/>
                  </a:schemeClr>
                </a:solidFill>
                <a:latin typeface="Century Gothic" panose="020B0502020202020204" pitchFamily="34" charset="0"/>
              </a:rPr>
              <a:t>Senior EDI Program Associate</a:t>
            </a:r>
          </a:p>
          <a:p>
            <a:pPr defTabSz="914400">
              <a:lnSpc>
                <a:spcPct val="120000"/>
              </a:lnSpc>
              <a:spcAft>
                <a:spcPts val="600"/>
              </a:spcAft>
              <a:buClr>
                <a:schemeClr val="accent6"/>
              </a:buClr>
              <a:buSzPct val="90000"/>
            </a:pPr>
            <a:endParaRPr lang="en-US" dirty="0">
              <a:solidFill>
                <a:schemeClr val="accent4">
                  <a:lumMod val="95000"/>
                  <a:lumOff val="5000"/>
                </a:schemeClr>
              </a:solidFill>
              <a:latin typeface="Century Gothic" panose="020B0502020202020204" pitchFamily="34" charset="0"/>
            </a:endParaRPr>
          </a:p>
        </p:txBody>
      </p:sp>
      <p:pic>
        <p:nvPicPr>
          <p:cNvPr id="10" name="Audio Recording Aug 28, 2022 at 12:48:15 PM" descr="Audio Recording Aug 28, 2022 at 12:48:15 PM">
            <a:hlinkClick r:id="" action="ppaction://media"/>
            <a:extLst>
              <a:ext uri="{FF2B5EF4-FFF2-40B4-BE49-F238E27FC236}">
                <a16:creationId xmlns:a16="http://schemas.microsoft.com/office/drawing/2014/main" id="{4C1724B6-7E87-082F-1036-EA88CAFC47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64497" y="11310147"/>
            <a:ext cx="812800" cy="812800"/>
          </a:xfrm>
          <a:prstGeom prst="rect">
            <a:avLst/>
          </a:prstGeom>
        </p:spPr>
      </p:pic>
    </p:spTree>
    <p:extLst>
      <p:ext uri="{BB962C8B-B14F-4D97-AF65-F5344CB8AC3E}">
        <p14:creationId xmlns:p14="http://schemas.microsoft.com/office/powerpoint/2010/main" val="324527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5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10D2F7E6-2467-D431-4BAF-492EAAFDD08E}"/>
              </a:ext>
            </a:extLst>
          </p:cNvPr>
          <p:cNvPicPr>
            <a:picLocks noChangeAspect="1"/>
          </p:cNvPicPr>
          <p:nvPr/>
        </p:nvPicPr>
        <p:blipFill>
          <a:blip r:embed="rId5"/>
          <a:stretch>
            <a:fillRect/>
          </a:stretch>
        </p:blipFill>
        <p:spPr>
          <a:xfrm>
            <a:off x="2545451" y="889069"/>
            <a:ext cx="18390199" cy="11099732"/>
          </a:xfrm>
          <a:prstGeom prst="rect">
            <a:avLst/>
          </a:prstGeom>
        </p:spPr>
      </p:pic>
      <p:pic>
        <p:nvPicPr>
          <p:cNvPr id="6" name="Audio Recording Aug 28, 2022 at 1:10:05 PM" descr="Audio Recording Aug 28, 2022 at 1:10:05 PM">
            <a:hlinkClick r:id="" action="ppaction://media"/>
            <a:extLst>
              <a:ext uri="{FF2B5EF4-FFF2-40B4-BE49-F238E27FC236}">
                <a16:creationId xmlns:a16="http://schemas.microsoft.com/office/drawing/2014/main" id="{0D625B04-5747-0DAC-718D-AA620A694FB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425799" y="1092200"/>
            <a:ext cx="812800" cy="812800"/>
          </a:xfrm>
          <a:prstGeom prst="rect">
            <a:avLst/>
          </a:prstGeom>
        </p:spPr>
      </p:pic>
    </p:spTree>
    <p:extLst>
      <p:ext uri="{BB962C8B-B14F-4D97-AF65-F5344CB8AC3E}">
        <p14:creationId xmlns:p14="http://schemas.microsoft.com/office/powerpoint/2010/main" val="712898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393825" y="684776"/>
            <a:ext cx="15113000" cy="1200329"/>
          </a:xfrm>
          <a:prstGeom prst="rect">
            <a:avLst/>
          </a:prstGeom>
          <a:noFill/>
        </p:spPr>
        <p:txBody>
          <a:bodyPr wrap="square" rtlCol="0">
            <a:spAutoFit/>
          </a:bodyPr>
          <a:lstStyle/>
          <a:p>
            <a:r>
              <a:rPr lang="en-US" sz="7200" dirty="0">
                <a:solidFill>
                  <a:schemeClr val="bg1"/>
                </a:solidFill>
                <a:latin typeface="Century Gothic" panose="020B0502020202020204" pitchFamily="34" charset="0"/>
              </a:rPr>
              <a:t>STEP 1: Positionality</a:t>
            </a:r>
            <a:endParaRPr lang="en-US" sz="7200" dirty="0">
              <a:solidFill>
                <a:schemeClr val="bg1"/>
              </a:solidFill>
            </a:endParaRPr>
          </a:p>
        </p:txBody>
      </p:sp>
      <p:sp>
        <p:nvSpPr>
          <p:cNvPr id="6" name="TextBox 5">
            <a:extLst>
              <a:ext uri="{FF2B5EF4-FFF2-40B4-BE49-F238E27FC236}">
                <a16:creationId xmlns:a16="http://schemas.microsoft.com/office/drawing/2014/main" id="{29A49238-DD9D-EA34-5CA8-0E48257A0FAE}"/>
              </a:ext>
            </a:extLst>
          </p:cNvPr>
          <p:cNvSpPr txBox="1"/>
          <p:nvPr/>
        </p:nvSpPr>
        <p:spPr>
          <a:xfrm>
            <a:off x="1393825" y="2251393"/>
            <a:ext cx="10795000" cy="10556736"/>
          </a:xfrm>
          <a:prstGeom prst="rect">
            <a:avLst/>
          </a:prstGeom>
          <a:noFill/>
        </p:spPr>
        <p:txBody>
          <a:bodyPr wrap="square" rtlCol="0">
            <a:spAutoFit/>
          </a:bodyPr>
          <a:lstStyle/>
          <a:p>
            <a:r>
              <a:rPr lang="en-US" sz="3300" dirty="0">
                <a:solidFill>
                  <a:schemeClr val="bg1"/>
                </a:solidFill>
                <a:latin typeface="Century Gothic" panose="020B0502020202020204" pitchFamily="34" charset="0"/>
              </a:rPr>
              <a:t>Take a few moments to complete the following social identity wheel. Think about the places on this wheel you find your own identity. </a:t>
            </a:r>
          </a:p>
          <a:p>
            <a:endParaRPr lang="en-US" sz="3300" dirty="0">
              <a:solidFill>
                <a:schemeClr val="bg1"/>
              </a:solidFill>
              <a:latin typeface="Century Gothic" panose="020B0502020202020204" pitchFamily="34" charset="0"/>
            </a:endParaRPr>
          </a:p>
          <a:p>
            <a:r>
              <a:rPr lang="en-US" sz="3300" dirty="0">
                <a:solidFill>
                  <a:schemeClr val="bg1"/>
                </a:solidFill>
                <a:latin typeface="Century Gothic" panose="020B0502020202020204" pitchFamily="34" charset="0"/>
              </a:rPr>
              <a:t>This social identity wheel will support you in identifying and uncovering the intersecting and complex components that construct your social identity. Some aspects may be well understood as you work your way through this exercise; other social identities may be emerging; and some you may have not considered. </a:t>
            </a:r>
          </a:p>
          <a:p>
            <a:endParaRPr lang="en-US" sz="3300" dirty="0">
              <a:solidFill>
                <a:schemeClr val="bg1"/>
              </a:solidFill>
              <a:latin typeface="Century Gothic" panose="020B0502020202020204" pitchFamily="34" charset="0"/>
            </a:endParaRPr>
          </a:p>
          <a:p>
            <a:r>
              <a:rPr lang="en-US" sz="3300" dirty="0">
                <a:solidFill>
                  <a:schemeClr val="bg1"/>
                </a:solidFill>
                <a:latin typeface="Century Gothic" panose="020B0502020202020204" pitchFamily="34" charset="0"/>
              </a:rPr>
              <a:t>This is self-paced work, and the goal is to reflect as you make your way through this exercise about the multidimensional and intersectional ways your social identity is constructed, and the parts of this social identity you feel comfortable sharing. </a:t>
            </a:r>
          </a:p>
          <a:p>
            <a:r>
              <a:rPr lang="en-US" sz="3300" dirty="0">
                <a:solidFill>
                  <a:schemeClr val="bg1"/>
                </a:solidFill>
                <a:latin typeface="Century Gothic" panose="020B0502020202020204" pitchFamily="34" charset="0"/>
              </a:rPr>
              <a:t>You will use this information as you begin to work through using the Inclusive planning tool. </a:t>
            </a:r>
            <a:endParaRPr lang="en-CA" sz="3300" dirty="0">
              <a:solidFill>
                <a:schemeClr val="bg1"/>
              </a:solidFill>
              <a:latin typeface="Century Gothic" panose="020B0502020202020204" pitchFamily="34" charset="0"/>
            </a:endParaRPr>
          </a:p>
          <a:p>
            <a:endParaRPr lang="en-US" sz="3300" dirty="0">
              <a:solidFill>
                <a:schemeClr val="bg1"/>
              </a:solidFill>
            </a:endParaRPr>
          </a:p>
        </p:txBody>
      </p:sp>
      <p:pic>
        <p:nvPicPr>
          <p:cNvPr id="7" name="Picture 6" descr="Diagram of a circular chart that is broken down into 18 different colour bands.&#10;Red corresponds to Sex&#10;Mauve corresponds to Gender&#10;Light corresponds to sexual orientation&#10;Blue corresponds to Physical Health&#10;Beige corresponds to Differently abled and/or disabled&#10;Dark yellow corresponds to Neurodiversity&#10;Golden yellow corresponds to Mental Health&#10;Honey yellow corresponds to Education&#10;Yellow corresponds to Culture&#10;Light yellow corresponds to Age&#10;Light Brown corresponds to Socio-economic status&#10;Puce corresponds to Ethnicity&#10;Violet corresponds to Race&#10;Khaki green corresponds to Indigenous&#10;Green corresponds to Religious or Spiritual affiliation&#10;Light Green corresponds to Multi-language&#10;Mint green corresponds to Ancestry&#10;Grey corresponds to Nationality&#10;&#10;Three questions appear in the centre of the wheel:&#10;1) Which parts of your identity did you come to know first?&#10;2) Which parts of your identity do you believe have the greatest effect on how others perceive you?&#10;3) Which parts of your identity are most salient to you?">
            <a:extLst>
              <a:ext uri="{FF2B5EF4-FFF2-40B4-BE49-F238E27FC236}">
                <a16:creationId xmlns:a16="http://schemas.microsoft.com/office/drawing/2014/main" id="{5997F3AE-8770-C359-B9B3-76CC2A5C1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2037" y="2633601"/>
            <a:ext cx="11438534" cy="8416985"/>
          </a:xfrm>
          <a:prstGeom prst="rect">
            <a:avLst/>
          </a:prstGeom>
        </p:spPr>
      </p:pic>
      <p:pic>
        <p:nvPicPr>
          <p:cNvPr id="8" name="Audio Recording Aug 28, 2022 at 1:17:42 PM" descr="Audio Recording Aug 28, 2022 at 1:17:42 PM">
            <a:hlinkClick r:id="" action="ppaction://media"/>
            <a:extLst>
              <a:ext uri="{FF2B5EF4-FFF2-40B4-BE49-F238E27FC236}">
                <a16:creationId xmlns:a16="http://schemas.microsoft.com/office/drawing/2014/main" id="{E20B151B-FFAA-3E11-8DB3-05AA1CE54F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329157" y="1086597"/>
            <a:ext cx="812800" cy="812800"/>
          </a:xfrm>
          <a:prstGeom prst="rect">
            <a:avLst/>
          </a:prstGeom>
        </p:spPr>
      </p:pic>
    </p:spTree>
    <p:extLst>
      <p:ext uri="{BB962C8B-B14F-4D97-AF65-F5344CB8AC3E}">
        <p14:creationId xmlns:p14="http://schemas.microsoft.com/office/powerpoint/2010/main" val="15723635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4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mt="85000"/>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1: Project/Event Scope</a:t>
            </a:r>
          </a:p>
          <a:p>
            <a:endParaRPr lang="en-US" sz="7200" dirty="0">
              <a:solidFill>
                <a:schemeClr val="bg1"/>
              </a:solidFill>
            </a:endParaRPr>
          </a:p>
        </p:txBody>
      </p:sp>
      <p:sp>
        <p:nvSpPr>
          <p:cNvPr id="8" name="Oval 7">
            <a:extLst>
              <a:ext uri="{FF2B5EF4-FFF2-40B4-BE49-F238E27FC236}">
                <a16:creationId xmlns:a16="http://schemas.microsoft.com/office/drawing/2014/main" id="{AC0C5907-0C47-7B0D-E831-A19733FE96A9}"/>
              </a:ext>
            </a:extLst>
          </p:cNvPr>
          <p:cNvSpPr/>
          <p:nvPr/>
        </p:nvSpPr>
        <p:spPr>
          <a:xfrm>
            <a:off x="1828201" y="2789684"/>
            <a:ext cx="8586319" cy="8336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F4B1FBEC-B6BA-C662-04B9-7EC582282DE6}"/>
              </a:ext>
            </a:extLst>
          </p:cNvPr>
          <p:cNvSpPr txBox="1"/>
          <p:nvPr/>
        </p:nvSpPr>
        <p:spPr>
          <a:xfrm>
            <a:off x="2420908" y="4872841"/>
            <a:ext cx="7338444" cy="3970318"/>
          </a:xfrm>
          <a:prstGeom prst="rect">
            <a:avLst/>
          </a:prstGeom>
          <a:noFill/>
        </p:spPr>
        <p:txBody>
          <a:bodyPr wrap="square" rtlCol="0">
            <a:spAutoFit/>
          </a:bodyPr>
          <a:lstStyle/>
          <a:p>
            <a:pPr algn="ctr"/>
            <a:r>
              <a:rPr lang="en-US" dirty="0">
                <a:solidFill>
                  <a:schemeClr val="accent4">
                    <a:lumMod val="95000"/>
                    <a:lumOff val="5000"/>
                  </a:schemeClr>
                </a:solidFill>
                <a:latin typeface="Century Gothic" panose="020B0502020202020204" pitchFamily="34" charset="0"/>
              </a:rPr>
              <a:t>In this next part of the workbook, we will be talking about sections A to I, which are located in the </a:t>
            </a:r>
            <a:r>
              <a:rPr lang="en-US" b="1" dirty="0">
                <a:solidFill>
                  <a:schemeClr val="accent4">
                    <a:lumMod val="95000"/>
                    <a:lumOff val="5000"/>
                  </a:schemeClr>
                </a:solidFill>
                <a:latin typeface="Century Gothic" panose="020B0502020202020204" pitchFamily="34" charset="0"/>
              </a:rPr>
              <a:t>Project/Event Scope </a:t>
            </a:r>
            <a:r>
              <a:rPr lang="en-US" dirty="0">
                <a:solidFill>
                  <a:schemeClr val="accent4">
                    <a:lumMod val="95000"/>
                    <a:lumOff val="5000"/>
                  </a:schemeClr>
                </a:solidFill>
                <a:latin typeface="Century Gothic" panose="020B0502020202020204" pitchFamily="34" charset="0"/>
              </a:rPr>
              <a:t>section of the </a:t>
            </a:r>
            <a:r>
              <a:rPr lang="en-US" i="1" dirty="0">
                <a:solidFill>
                  <a:schemeClr val="accent4">
                    <a:lumMod val="95000"/>
                    <a:lumOff val="5000"/>
                  </a:schemeClr>
                </a:solidFill>
                <a:latin typeface="Century Gothic" panose="020B0502020202020204" pitchFamily="34" charset="0"/>
              </a:rPr>
              <a:t>Planning Canvas</a:t>
            </a:r>
            <a:r>
              <a:rPr lang="en-US" dirty="0">
                <a:solidFill>
                  <a:schemeClr val="accent4">
                    <a:lumMod val="95000"/>
                    <a:lumOff val="5000"/>
                  </a:schemeClr>
                </a:solidFill>
                <a:latin typeface="Century Gothic" panose="020B0502020202020204" pitchFamily="34" charset="0"/>
              </a:rPr>
              <a:t>, which is outlined in the colour red. </a:t>
            </a:r>
          </a:p>
        </p:txBody>
      </p:sp>
      <p:pic>
        <p:nvPicPr>
          <p:cNvPr id="11" name="Picture 10">
            <a:extLst>
              <a:ext uri="{FF2B5EF4-FFF2-40B4-BE49-F238E27FC236}">
                <a16:creationId xmlns:a16="http://schemas.microsoft.com/office/drawing/2014/main" id="{1A1328A8-A66E-E574-4234-AC22ADB49377}"/>
              </a:ext>
            </a:extLst>
          </p:cNvPr>
          <p:cNvPicPr>
            <a:picLocks noChangeAspect="1"/>
          </p:cNvPicPr>
          <p:nvPr/>
        </p:nvPicPr>
        <p:blipFill rotWithShape="1">
          <a:blip r:embed="rId5"/>
          <a:srcRect r="45665" b="40606"/>
          <a:stretch/>
        </p:blipFill>
        <p:spPr>
          <a:xfrm>
            <a:off x="11007227" y="3050171"/>
            <a:ext cx="11194410" cy="8336262"/>
          </a:xfrm>
          <a:prstGeom prst="rect">
            <a:avLst/>
          </a:prstGeom>
        </p:spPr>
      </p:pic>
      <p:pic>
        <p:nvPicPr>
          <p:cNvPr id="12" name="Audio Recording Aug 28, 2022 at 1:18:18 PM" descr="Audio Recording Aug 28, 2022 at 1:18:18 PM">
            <a:hlinkClick r:id="" action="ppaction://media"/>
            <a:extLst>
              <a:ext uri="{FF2B5EF4-FFF2-40B4-BE49-F238E27FC236}">
                <a16:creationId xmlns:a16="http://schemas.microsoft.com/office/drawing/2014/main" id="{26078366-8808-8931-D084-E1B7C015A4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385814" y="947736"/>
            <a:ext cx="812800" cy="812800"/>
          </a:xfrm>
          <a:prstGeom prst="rect">
            <a:avLst/>
          </a:prstGeom>
        </p:spPr>
      </p:pic>
    </p:spTree>
    <p:extLst>
      <p:ext uri="{BB962C8B-B14F-4D97-AF65-F5344CB8AC3E}">
        <p14:creationId xmlns:p14="http://schemas.microsoft.com/office/powerpoint/2010/main" val="11687599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6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1: Project/Event Scope</a:t>
            </a:r>
          </a:p>
          <a:p>
            <a:endParaRPr lang="en-US" sz="7200" dirty="0">
              <a:solidFill>
                <a:schemeClr val="bg1"/>
              </a:solidFill>
            </a:endParaRPr>
          </a:p>
        </p:txBody>
      </p:sp>
      <p:sp>
        <p:nvSpPr>
          <p:cNvPr id="12" name="Oval 11">
            <a:extLst>
              <a:ext uri="{FF2B5EF4-FFF2-40B4-BE49-F238E27FC236}">
                <a16:creationId xmlns:a16="http://schemas.microsoft.com/office/drawing/2014/main" id="{43A61545-2748-D2D6-946E-E21EF28E2A71}"/>
              </a:ext>
            </a:extLst>
          </p:cNvPr>
          <p:cNvSpPr/>
          <p:nvPr/>
        </p:nvSpPr>
        <p:spPr>
          <a:xfrm>
            <a:off x="14030723" y="2159138"/>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5542721" y="4341650"/>
            <a:ext cx="6123720" cy="4955203"/>
          </a:xfrm>
          <a:prstGeom prst="rect">
            <a:avLst/>
          </a:prstGeom>
          <a:noFill/>
        </p:spPr>
        <p:txBody>
          <a:bodyPr wrap="square" rtlCol="0">
            <a:spAutoFit/>
          </a:bodyPr>
          <a:lstStyle/>
          <a:p>
            <a:endParaRPr lang="en-US" sz="2800" b="1" i="1" dirty="0">
              <a:solidFill>
                <a:schemeClr val="accent4">
                  <a:lumMod val="95000"/>
                  <a:lumOff val="5000"/>
                </a:schemeClr>
              </a:solidFill>
              <a:latin typeface="Century Gothic" panose="020B0502020202020204" pitchFamily="34" charset="0"/>
            </a:endParaRPr>
          </a:p>
          <a:p>
            <a:r>
              <a:rPr lang="en-US" b="1" i="1" dirty="0">
                <a:solidFill>
                  <a:schemeClr val="accent4">
                    <a:lumMod val="95000"/>
                    <a:lumOff val="5000"/>
                  </a:schemeClr>
                </a:solidFill>
                <a:latin typeface="Century Gothic" panose="020B0502020202020204" pitchFamily="34" charset="0"/>
              </a:rPr>
              <a:t>         ASK YOURSELF: </a:t>
            </a:r>
          </a:p>
          <a:p>
            <a:endParaRPr lang="en-US" sz="2800" dirty="0">
              <a:solidFill>
                <a:schemeClr val="accent4">
                  <a:lumMod val="95000"/>
                  <a:lumOff val="5000"/>
                </a:schemeClr>
              </a:solidFill>
              <a:latin typeface="Century Gothic" panose="020B0502020202020204" pitchFamily="34" charset="0"/>
            </a:endParaRPr>
          </a:p>
          <a:p>
            <a:pPr marL="285750" indent="-285750">
              <a:buFont typeface="Arial" panose="020B0604020202020204" pitchFamily="34" charset="0"/>
              <a:buChar char="•"/>
            </a:pPr>
            <a:r>
              <a:rPr lang="en-US" sz="2800" i="1" dirty="0">
                <a:solidFill>
                  <a:schemeClr val="accent4">
                    <a:lumMod val="95000"/>
                    <a:lumOff val="5000"/>
                  </a:schemeClr>
                </a:solidFill>
                <a:latin typeface="Century Gothic" panose="020B0502020202020204" pitchFamily="34" charset="0"/>
              </a:rPr>
              <a:t>Have you thought about social identities that encompass: Racial Identity; Ethnocultural Identity; Religious Identity; Neurodiversity; Age; Gender; Sexuality and Sexual Orientation; Physical Ability and Accessibility and Socio-economic status?</a:t>
            </a:r>
            <a:endParaRPr lang="en-US" sz="2800" dirty="0">
              <a:solidFill>
                <a:schemeClr val="accent4">
                  <a:lumMod val="95000"/>
                  <a:lumOff val="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381467" y="2346931"/>
            <a:ext cx="12185835" cy="9510296"/>
          </a:xfrm>
          <a:prstGeom prst="rect">
            <a:avLst/>
          </a:prstGeom>
          <a:noFill/>
          <a:ln>
            <a:noFill/>
          </a:ln>
        </p:spPr>
        <p:txBody>
          <a:bodyPr wrap="square" rtlCol="0">
            <a:spAutoFit/>
          </a:bodyPr>
          <a:lstStyle/>
          <a:p>
            <a:r>
              <a:rPr lang="en-US" sz="3400" b="1" i="1" dirty="0">
                <a:solidFill>
                  <a:schemeClr val="bg1"/>
                </a:solidFill>
                <a:latin typeface="Century Gothic" panose="020B0502020202020204" pitchFamily="34" charset="0"/>
              </a:rPr>
              <a:t>Section A:</a:t>
            </a:r>
            <a:endParaRPr lang="en-CA" sz="3400" b="1" i="1" dirty="0">
              <a:solidFill>
                <a:schemeClr val="bg1"/>
              </a:solidFill>
              <a:latin typeface="Century Gothic" panose="020B0502020202020204" pitchFamily="34" charset="0"/>
            </a:endParaRPr>
          </a:p>
          <a:p>
            <a:r>
              <a:rPr lang="en-US" sz="3400" dirty="0">
                <a:solidFill>
                  <a:schemeClr val="bg1"/>
                </a:solidFill>
                <a:latin typeface="Century Gothic" panose="020B0502020202020204" pitchFamily="34" charset="0"/>
              </a:rPr>
              <a:t>Thinking about the social identity wheel exercise you have completed; can you begin to talk with your peers about how you identify your social identities? What is common about your identities? What is uncommon? </a:t>
            </a:r>
            <a:r>
              <a:rPr lang="en-US" sz="3400" b="1" i="1" dirty="0">
                <a:solidFill>
                  <a:schemeClr val="bg1"/>
                </a:solidFill>
                <a:latin typeface="Century Gothic" panose="020B0502020202020204" pitchFamily="34" charset="0"/>
              </a:rPr>
              <a:t>Do you have more aspects of your identity in common or not in common on the planning committee?</a:t>
            </a:r>
          </a:p>
          <a:p>
            <a:endParaRPr lang="en-CA" sz="3400" dirty="0">
              <a:solidFill>
                <a:schemeClr val="bg1"/>
              </a:solidFill>
              <a:latin typeface="Century Gothic" panose="020B0502020202020204" pitchFamily="34" charset="0"/>
            </a:endParaRPr>
          </a:p>
          <a:p>
            <a:r>
              <a:rPr lang="en-US" sz="3400" b="1" i="1" dirty="0">
                <a:solidFill>
                  <a:schemeClr val="bg1"/>
                </a:solidFill>
                <a:latin typeface="Century Gothic" panose="020B0502020202020204" pitchFamily="34" charset="0"/>
              </a:rPr>
              <a:t>Section E:</a:t>
            </a:r>
            <a:endParaRPr lang="en-CA" sz="3400" b="1" i="1" dirty="0">
              <a:solidFill>
                <a:schemeClr val="bg1"/>
              </a:solidFill>
              <a:latin typeface="Century Gothic" panose="020B0502020202020204" pitchFamily="34" charset="0"/>
            </a:endParaRPr>
          </a:p>
          <a:p>
            <a:r>
              <a:rPr lang="en-US" sz="3400" dirty="0">
                <a:solidFill>
                  <a:schemeClr val="bg1"/>
                </a:solidFill>
                <a:latin typeface="Century Gothic" panose="020B0502020202020204" pitchFamily="34" charset="0"/>
              </a:rPr>
              <a:t>Do you have partners in this event? Here, partners could be defined as a group of individuals that will engage in the planned event, that may or may not be directly involved in the planning. </a:t>
            </a:r>
            <a:endParaRPr lang="en-CA" sz="3400" dirty="0">
              <a:solidFill>
                <a:schemeClr val="bg1"/>
              </a:solidFill>
              <a:latin typeface="Century Gothic" panose="020B0502020202020204" pitchFamily="34" charset="0"/>
            </a:endParaRPr>
          </a:p>
          <a:p>
            <a:r>
              <a:rPr lang="en-US" sz="3400" dirty="0">
                <a:solidFill>
                  <a:schemeClr val="bg1"/>
                </a:solidFill>
                <a:latin typeface="Century Gothic" panose="020B0502020202020204" pitchFamily="34" charset="0"/>
              </a:rPr>
              <a:t>If you know the social identities of the partners, are they aligned with the identities of the planning committee? Or are the partner’s identities more diverse than the planning committee? </a:t>
            </a:r>
            <a:endParaRPr lang="en-CA" sz="3400" dirty="0">
              <a:solidFill>
                <a:schemeClr val="bg1"/>
              </a:solidFill>
              <a:latin typeface="Century Gothic" panose="020B0502020202020204" pitchFamily="34" charset="0"/>
            </a:endParaRPr>
          </a:p>
          <a:p>
            <a:endParaRPr lang="en-US" sz="3400" dirty="0">
              <a:solidFill>
                <a:schemeClr val="bg1"/>
              </a:solidFill>
            </a:endParaRPr>
          </a:p>
        </p:txBody>
      </p:sp>
      <p:pic>
        <p:nvPicPr>
          <p:cNvPr id="13" name="Audio Recording Aug 28, 2022 at 1:21:46 PM" descr="Audio Recording Aug 28, 2022 at 1:21:46 PM">
            <a:hlinkClick r:id="" action="ppaction://media"/>
            <a:extLst>
              <a:ext uri="{FF2B5EF4-FFF2-40B4-BE49-F238E27FC236}">
                <a16:creationId xmlns:a16="http://schemas.microsoft.com/office/drawing/2014/main" id="{C51D3F98-537A-A6A0-32D4-63A5925A06F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70822" y="994294"/>
            <a:ext cx="812800" cy="812800"/>
          </a:xfrm>
          <a:prstGeom prst="rect">
            <a:avLst/>
          </a:prstGeom>
        </p:spPr>
      </p:pic>
    </p:spTree>
    <p:extLst>
      <p:ext uri="{BB962C8B-B14F-4D97-AF65-F5344CB8AC3E}">
        <p14:creationId xmlns:p14="http://schemas.microsoft.com/office/powerpoint/2010/main" val="34553967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72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1: Project/Event Scope</a:t>
            </a:r>
          </a:p>
          <a:p>
            <a:endParaRPr lang="en-US" sz="7200" dirty="0">
              <a:solidFill>
                <a:schemeClr val="bg1"/>
              </a:solidFill>
            </a:endParaRPr>
          </a:p>
        </p:txBody>
      </p:sp>
      <p:sp>
        <p:nvSpPr>
          <p:cNvPr id="8" name="Oval 7">
            <a:extLst>
              <a:ext uri="{FF2B5EF4-FFF2-40B4-BE49-F238E27FC236}">
                <a16:creationId xmlns:a16="http://schemas.microsoft.com/office/drawing/2014/main" id="{472E3630-531B-9EB1-A679-D563C1C3A7D9}"/>
              </a:ext>
            </a:extLst>
          </p:cNvPr>
          <p:cNvSpPr/>
          <p:nvPr/>
        </p:nvSpPr>
        <p:spPr>
          <a:xfrm>
            <a:off x="14629531" y="2571227"/>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338267" y="5180617"/>
            <a:ext cx="6123720" cy="3354765"/>
          </a:xfrm>
          <a:prstGeom prst="rect">
            <a:avLst/>
          </a:prstGeom>
          <a:noFill/>
        </p:spPr>
        <p:txBody>
          <a:bodyPr wrap="square" rtlCol="0">
            <a:spAutoFit/>
          </a:bodyPr>
          <a:lstStyle/>
          <a:p>
            <a:endParaRPr lang="en-US" b="1" i="1" dirty="0">
              <a:solidFill>
                <a:schemeClr val="accent4">
                  <a:lumMod val="95000"/>
                  <a:lumOff val="5000"/>
                </a:schemeClr>
              </a:solidFill>
              <a:latin typeface="Century Gothic" panose="020B0502020202020204" pitchFamily="34" charset="0"/>
            </a:endParaRPr>
          </a:p>
          <a:p>
            <a:r>
              <a:rPr lang="en-US" b="1" i="1" dirty="0">
                <a:solidFill>
                  <a:schemeClr val="accent4">
                    <a:lumMod val="95000"/>
                    <a:lumOff val="5000"/>
                  </a:schemeClr>
                </a:solidFill>
                <a:latin typeface="Century Gothic" panose="020B0502020202020204" pitchFamily="34" charset="0"/>
              </a:rPr>
              <a:t>         ASK YOURSELF: </a:t>
            </a:r>
          </a:p>
          <a:p>
            <a:pPr marL="457200" indent="-457200">
              <a:buFont typeface="Arial" panose="020B0604020202020204" pitchFamily="34" charset="0"/>
              <a:buChar char="•"/>
            </a:pPr>
            <a:endParaRPr lang="en-US" sz="2800" b="1" i="1" dirty="0">
              <a:solidFill>
                <a:schemeClr val="accent4"/>
              </a:solidFill>
              <a:latin typeface="Century Gothic" panose="020B0502020202020204" pitchFamily="34" charset="0"/>
            </a:endParaRPr>
          </a:p>
          <a:p>
            <a:pPr marL="457200" indent="-457200">
              <a:buFont typeface="Arial" panose="020B0604020202020204" pitchFamily="34" charset="0"/>
              <a:buChar char="•"/>
            </a:pPr>
            <a:r>
              <a:rPr lang="en-US" sz="2800" i="1" dirty="0">
                <a:solidFill>
                  <a:schemeClr val="accent4"/>
                </a:solidFill>
                <a:latin typeface="Century Gothic" panose="020B0502020202020204" pitchFamily="34" charset="0"/>
              </a:rPr>
              <a:t>Whose perspective might be missing on our planning committee? </a:t>
            </a:r>
            <a:endParaRPr lang="en-CA" sz="2800" dirty="0">
              <a:solidFill>
                <a:schemeClr val="accent4"/>
              </a:solidFill>
              <a:latin typeface="Century Gothic" panose="020B0502020202020204" pitchFamily="34" charset="0"/>
            </a:endParaRPr>
          </a:p>
          <a:p>
            <a:pPr marL="457200" indent="-457200">
              <a:buFont typeface="Arial" panose="020B0604020202020204" pitchFamily="34" charset="0"/>
              <a:buChar char="•"/>
            </a:pPr>
            <a:endParaRPr lang="en-US" sz="2800" dirty="0">
              <a:solidFill>
                <a:schemeClr val="accent4">
                  <a:lumMod val="95000"/>
                  <a:lumOff val="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4162037"/>
            <a:ext cx="10626534" cy="4801314"/>
          </a:xfrm>
          <a:prstGeom prst="rect">
            <a:avLst/>
          </a:prstGeom>
          <a:noFill/>
          <a:ln>
            <a:noFill/>
          </a:ln>
        </p:spPr>
        <p:txBody>
          <a:bodyPr wrap="square" rtlCol="0">
            <a:spAutoFit/>
          </a:bodyPr>
          <a:lstStyle/>
          <a:p>
            <a:r>
              <a:rPr lang="en-US" sz="3400" b="1" dirty="0">
                <a:solidFill>
                  <a:schemeClr val="bg1"/>
                </a:solidFill>
                <a:latin typeface="Century Gothic" panose="020B0502020202020204" pitchFamily="34" charset="0"/>
              </a:rPr>
              <a:t>Section E continued:</a:t>
            </a:r>
          </a:p>
          <a:p>
            <a:endParaRPr lang="en-US" sz="3400" b="1" dirty="0">
              <a:solidFill>
                <a:schemeClr val="bg1"/>
              </a:solidFill>
              <a:latin typeface="Century Gothic" panose="020B0502020202020204" pitchFamily="34" charset="0"/>
            </a:endParaRPr>
          </a:p>
          <a:p>
            <a:r>
              <a:rPr lang="en-US" sz="3400" dirty="0">
                <a:solidFill>
                  <a:schemeClr val="bg1"/>
                </a:solidFill>
                <a:latin typeface="Century Gothic" panose="020B0502020202020204" pitchFamily="34" charset="0"/>
              </a:rPr>
              <a:t>If your partners are not well represented on the planning committee, can you think about ways in which you need to expand your planning committee to include a more diverse set of social identities and voices so that you are not planning FOR your partners, but </a:t>
            </a:r>
            <a:r>
              <a:rPr lang="en-US" sz="3400" i="1" u="sng" dirty="0">
                <a:solidFill>
                  <a:schemeClr val="bg1"/>
                </a:solidFill>
                <a:latin typeface="Century Gothic" panose="020B0502020202020204" pitchFamily="34" charset="0"/>
              </a:rPr>
              <a:t>WITH</a:t>
            </a:r>
            <a:r>
              <a:rPr lang="en-US" sz="3400" dirty="0">
                <a:solidFill>
                  <a:schemeClr val="bg1"/>
                </a:solidFill>
                <a:latin typeface="Century Gothic" panose="020B0502020202020204" pitchFamily="34" charset="0"/>
              </a:rPr>
              <a:t> your partners?</a:t>
            </a:r>
            <a:endParaRPr lang="en-CA" sz="3400" dirty="0">
              <a:solidFill>
                <a:schemeClr val="bg1"/>
              </a:solidFill>
              <a:latin typeface="Century Gothic" panose="020B0502020202020204" pitchFamily="34" charset="0"/>
            </a:endParaRPr>
          </a:p>
          <a:p>
            <a:endParaRPr lang="en-US" sz="3400" dirty="0">
              <a:solidFill>
                <a:schemeClr val="bg1"/>
              </a:solidFill>
            </a:endParaRPr>
          </a:p>
        </p:txBody>
      </p:sp>
      <p:pic>
        <p:nvPicPr>
          <p:cNvPr id="9" name="Audio Recording Aug 28, 2022 at 1:22:24 PM" descr="Audio Recording Aug 28, 2022 at 1:22:24 PM">
            <a:hlinkClick r:id="" action="ppaction://media"/>
            <a:extLst>
              <a:ext uri="{FF2B5EF4-FFF2-40B4-BE49-F238E27FC236}">
                <a16:creationId xmlns:a16="http://schemas.microsoft.com/office/drawing/2014/main" id="{CFAC8F1E-2430-FCE2-3446-DCB286F451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84943" y="904815"/>
            <a:ext cx="812800" cy="812800"/>
          </a:xfrm>
          <a:prstGeom prst="rect">
            <a:avLst/>
          </a:prstGeom>
        </p:spPr>
      </p:pic>
    </p:spTree>
    <p:extLst>
      <p:ext uri="{BB962C8B-B14F-4D97-AF65-F5344CB8AC3E}">
        <p14:creationId xmlns:p14="http://schemas.microsoft.com/office/powerpoint/2010/main" val="9443752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5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1: Project/Event Scope</a:t>
            </a:r>
          </a:p>
          <a:p>
            <a:endParaRPr lang="en-US" sz="7200" dirty="0">
              <a:solidFill>
                <a:schemeClr val="bg1"/>
              </a:solidFill>
            </a:endParaRPr>
          </a:p>
        </p:txBody>
      </p:sp>
      <p:sp>
        <p:nvSpPr>
          <p:cNvPr id="8" name="Oval 7">
            <a:extLst>
              <a:ext uri="{FF2B5EF4-FFF2-40B4-BE49-F238E27FC236}">
                <a16:creationId xmlns:a16="http://schemas.microsoft.com/office/drawing/2014/main" id="{97C2530B-5406-DDBD-B52C-1C0AB885B1FF}"/>
              </a:ext>
            </a:extLst>
          </p:cNvPr>
          <p:cNvSpPr/>
          <p:nvPr/>
        </p:nvSpPr>
        <p:spPr>
          <a:xfrm>
            <a:off x="14613541" y="1980614"/>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425729" y="3223318"/>
            <a:ext cx="6123720" cy="6678751"/>
          </a:xfrm>
          <a:prstGeom prst="rect">
            <a:avLst/>
          </a:prstGeom>
          <a:noFill/>
        </p:spPr>
        <p:txBody>
          <a:bodyPr wrap="square" rtlCol="0">
            <a:spAutoFit/>
          </a:bodyPr>
          <a:lstStyle/>
          <a:p>
            <a:endParaRPr lang="en-US" sz="2800" b="1" i="1" dirty="0">
              <a:solidFill>
                <a:schemeClr val="accent4">
                  <a:lumMod val="95000"/>
                  <a:lumOff val="5000"/>
                </a:schemeClr>
              </a:solidFill>
              <a:latin typeface="Century Gothic" panose="020B0502020202020204" pitchFamily="34" charset="0"/>
            </a:endParaRPr>
          </a:p>
          <a:p>
            <a:r>
              <a:rPr lang="en-US" sz="2800" b="1" i="1" dirty="0">
                <a:solidFill>
                  <a:schemeClr val="accent4">
                    <a:lumMod val="95000"/>
                    <a:lumOff val="5000"/>
                  </a:schemeClr>
                </a:solidFill>
                <a:latin typeface="Century Gothic" panose="020B0502020202020204" pitchFamily="34" charset="0"/>
              </a:rPr>
              <a:t>          </a:t>
            </a:r>
            <a:r>
              <a:rPr lang="en-US" b="1" i="1" dirty="0">
                <a:solidFill>
                  <a:schemeClr val="accent4">
                    <a:lumMod val="95000"/>
                    <a:lumOff val="5000"/>
                  </a:schemeClr>
                </a:solidFill>
                <a:latin typeface="Century Gothic" panose="020B0502020202020204" pitchFamily="34" charset="0"/>
              </a:rPr>
              <a:t>ASK YOURSELF: </a:t>
            </a:r>
          </a:p>
          <a:p>
            <a:endParaRPr lang="en-US" sz="2800" b="1" i="1" dirty="0">
              <a:solidFill>
                <a:schemeClr val="accent4">
                  <a:lumMod val="95000"/>
                  <a:lumOff val="5000"/>
                </a:schemeClr>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lumMod val="95000"/>
                    <a:lumOff val="5000"/>
                  </a:schemeClr>
                </a:solidFill>
                <a:latin typeface="Century Gothic" panose="020B0502020202020204" pitchFamily="34" charset="0"/>
              </a:rPr>
              <a:t>Do they have a mandate to represent peers or colleagues in some way? </a:t>
            </a:r>
          </a:p>
          <a:p>
            <a:pPr marL="285750" lvl="0" indent="-285750">
              <a:buFont typeface="Arial" panose="020B0604020202020204" pitchFamily="34" charset="0"/>
              <a:buChar char="•"/>
            </a:pPr>
            <a:endParaRPr lang="en-CA" sz="2800" i="1" dirty="0">
              <a:solidFill>
                <a:schemeClr val="accent4">
                  <a:lumMod val="95000"/>
                  <a:lumOff val="5000"/>
                </a:schemeClr>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lumMod val="95000"/>
                    <a:lumOff val="5000"/>
                  </a:schemeClr>
                </a:solidFill>
                <a:latin typeface="Century Gothic" panose="020B0502020202020204" pitchFamily="34" charset="0"/>
              </a:rPr>
              <a:t>What is the diversity of the skills on your planning committee? </a:t>
            </a:r>
          </a:p>
          <a:p>
            <a:pPr marL="285750" lvl="0" indent="-285750">
              <a:buFont typeface="Arial" panose="020B0604020202020204" pitchFamily="34" charset="0"/>
              <a:buChar char="•"/>
            </a:pPr>
            <a:endParaRPr lang="en-CA" sz="2800" i="1" dirty="0">
              <a:solidFill>
                <a:schemeClr val="accent4">
                  <a:lumMod val="95000"/>
                  <a:lumOff val="5000"/>
                </a:schemeClr>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lumMod val="95000"/>
                    <a:lumOff val="5000"/>
                  </a:schemeClr>
                </a:solidFill>
                <a:latin typeface="Century Gothic" panose="020B0502020202020204" pitchFamily="34" charset="0"/>
              </a:rPr>
              <a:t>What are the accountabilities of the planning committee?  </a:t>
            </a:r>
          </a:p>
          <a:p>
            <a:pPr marL="285750" lvl="0" indent="-285750">
              <a:buFont typeface="Arial" panose="020B0604020202020204" pitchFamily="34" charset="0"/>
              <a:buChar char="•"/>
            </a:pPr>
            <a:endParaRPr lang="en-CA" sz="2800" i="1" dirty="0">
              <a:solidFill>
                <a:schemeClr val="accent4">
                  <a:lumMod val="95000"/>
                  <a:lumOff val="5000"/>
                </a:schemeClr>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lumMod val="95000"/>
                    <a:lumOff val="5000"/>
                  </a:schemeClr>
                </a:solidFill>
                <a:latin typeface="Century Gothic" panose="020B0502020202020204" pitchFamily="34" charset="0"/>
              </a:rPr>
              <a:t>To whom are you accountable?</a:t>
            </a:r>
            <a:endParaRPr lang="en-CA" sz="2800" i="1" dirty="0">
              <a:solidFill>
                <a:schemeClr val="accent4">
                  <a:lumMod val="95000"/>
                  <a:lumOff val="5000"/>
                </a:schemeClr>
              </a:solidFill>
              <a:latin typeface="Century Gothic" panose="020B0502020202020204" pitchFamily="34" charset="0"/>
            </a:endParaRPr>
          </a:p>
          <a:p>
            <a:endParaRPr lang="en-US" sz="2800" dirty="0">
              <a:solidFill>
                <a:schemeClr val="accent4">
                  <a:lumMod val="95000"/>
                  <a:lumOff val="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3821414"/>
            <a:ext cx="10626534" cy="6678751"/>
          </a:xfrm>
          <a:prstGeom prst="rect">
            <a:avLst/>
          </a:prstGeom>
          <a:noFill/>
          <a:ln>
            <a:noFill/>
          </a:ln>
        </p:spPr>
        <p:txBody>
          <a:bodyPr wrap="square" rtlCol="0">
            <a:spAutoFit/>
          </a:bodyPr>
          <a:lstStyle/>
          <a:p>
            <a:r>
              <a:rPr lang="en-US" sz="3600" b="1" i="1" dirty="0">
                <a:solidFill>
                  <a:schemeClr val="bg1"/>
                </a:solidFill>
                <a:latin typeface="Century Gothic" panose="020B0502020202020204" pitchFamily="34" charset="0"/>
              </a:rPr>
              <a:t>SECTION B:</a:t>
            </a:r>
          </a:p>
          <a:p>
            <a:endParaRPr lang="en-CA" sz="3600" b="1" i="1"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When you think about who is included in your planning committee, what power do they hold? Are they elected peers in student government or clubs? Are they colleagues who sit on formal committees?</a:t>
            </a:r>
          </a:p>
          <a:p>
            <a:r>
              <a:rPr lang="en-US" sz="3600" dirty="0">
                <a:solidFill>
                  <a:schemeClr val="bg1"/>
                </a:solidFill>
                <a:latin typeface="Century Gothic" panose="020B0502020202020204" pitchFamily="34" charset="0"/>
              </a:rPr>
              <a:t>Take a moment to map out any accountability lines members of your planning committee might have.</a:t>
            </a:r>
            <a:endParaRPr lang="en-CA" sz="3600" dirty="0">
              <a:solidFill>
                <a:schemeClr val="bg1"/>
              </a:solidFill>
              <a:latin typeface="Century Gothic" panose="020B0502020202020204" pitchFamily="34" charset="0"/>
            </a:endParaRPr>
          </a:p>
          <a:p>
            <a:endParaRPr lang="en-US" sz="3400" dirty="0">
              <a:solidFill>
                <a:schemeClr val="bg1"/>
              </a:solidFill>
              <a:latin typeface="Century Gothic" panose="020B0502020202020204" pitchFamily="34" charset="0"/>
            </a:endParaRPr>
          </a:p>
          <a:p>
            <a:endParaRPr lang="en-US" sz="3400" dirty="0">
              <a:solidFill>
                <a:schemeClr val="bg1"/>
              </a:solidFill>
            </a:endParaRPr>
          </a:p>
        </p:txBody>
      </p:sp>
      <p:pic>
        <p:nvPicPr>
          <p:cNvPr id="9" name="Audio Recording Aug 28, 2022 at 1:24:50 PM" descr="Audio Recording Aug 28, 2022 at 1:24:50 PM">
            <a:hlinkClick r:id="" action="ppaction://media"/>
            <a:extLst>
              <a:ext uri="{FF2B5EF4-FFF2-40B4-BE49-F238E27FC236}">
                <a16:creationId xmlns:a16="http://schemas.microsoft.com/office/drawing/2014/main" id="{41EF7132-DD6D-998B-90B3-DC38F27B8C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427688" y="929606"/>
            <a:ext cx="812800" cy="812800"/>
          </a:xfrm>
          <a:prstGeom prst="rect">
            <a:avLst/>
          </a:prstGeom>
        </p:spPr>
      </p:pic>
    </p:spTree>
    <p:extLst>
      <p:ext uri="{BB962C8B-B14F-4D97-AF65-F5344CB8AC3E}">
        <p14:creationId xmlns:p14="http://schemas.microsoft.com/office/powerpoint/2010/main" val="5035272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6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1: Project/Event Scope</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299475" y="3561703"/>
            <a:ext cx="6594118" cy="6571030"/>
          </a:xfrm>
          <a:prstGeom prst="rect">
            <a:avLst/>
          </a:prstGeom>
          <a:noFill/>
        </p:spPr>
        <p:txBody>
          <a:bodyPr wrap="square" rtlCol="0">
            <a:spAutoFit/>
          </a:bodyPr>
          <a:lstStyle/>
          <a:p>
            <a:endParaRPr lang="en-US" sz="2700" b="1" i="1" dirty="0">
              <a:solidFill>
                <a:schemeClr val="accent4"/>
              </a:solidFill>
              <a:latin typeface="Century Gothic" panose="020B0502020202020204" pitchFamily="34" charset="0"/>
            </a:endParaRPr>
          </a:p>
          <a:p>
            <a:r>
              <a:rPr lang="en-US" sz="3200" b="1" i="1" dirty="0">
                <a:solidFill>
                  <a:schemeClr val="accent4"/>
                </a:solidFill>
                <a:latin typeface="Century Gothic" panose="020B0502020202020204" pitchFamily="34" charset="0"/>
              </a:rPr>
              <a:t>            ASK YOURSELF: </a:t>
            </a:r>
          </a:p>
          <a:p>
            <a:endParaRPr lang="en-US" sz="2700" b="1"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What roles do the partners hold in the planning process? </a:t>
            </a:r>
            <a:endParaRPr lang="en-CA" sz="2800"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What accountabilities do the partners have?</a:t>
            </a: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Have you included partner voices in the description of these benefits? </a:t>
            </a:r>
            <a:endParaRPr lang="en-CA" sz="2800"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How will the planning committee be accountable to the participants of the event/program with respect to ensuring the stated benefits occur? </a:t>
            </a:r>
            <a:endParaRPr lang="en-CA" sz="2800" dirty="0">
              <a:solidFill>
                <a:schemeClr val="accent4"/>
              </a:solidFill>
              <a:latin typeface="Century Gothic" panose="020B0502020202020204" pitchFamily="34" charset="0"/>
            </a:endParaRPr>
          </a:p>
          <a:p>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81446" y="3832414"/>
            <a:ext cx="10626534" cy="5693866"/>
          </a:xfrm>
          <a:prstGeom prst="rect">
            <a:avLst/>
          </a:prstGeom>
          <a:noFill/>
          <a:ln>
            <a:noFill/>
          </a:ln>
        </p:spPr>
        <p:txBody>
          <a:bodyPr wrap="square" rtlCol="0">
            <a:spAutoFit/>
          </a:bodyPr>
          <a:lstStyle/>
          <a:p>
            <a:r>
              <a:rPr lang="en-US" sz="4000" b="1" i="1" dirty="0">
                <a:solidFill>
                  <a:schemeClr val="bg1"/>
                </a:solidFill>
                <a:latin typeface="Century Gothic" panose="020B0502020202020204" pitchFamily="34" charset="0"/>
              </a:rPr>
              <a:t>SECTION F:</a:t>
            </a:r>
            <a:endParaRPr lang="en-CA" sz="4000" b="1" i="1"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Thinking about your planning committee, are there partners involved? </a:t>
            </a:r>
          </a:p>
          <a:p>
            <a:pPr marL="0" indent="0">
              <a:buNone/>
            </a:pPr>
            <a:endParaRPr lang="en-CA" sz="3600" dirty="0">
              <a:solidFill>
                <a:schemeClr val="bg1"/>
              </a:solidFill>
              <a:latin typeface="Century Gothic" panose="020B0502020202020204" pitchFamily="34" charset="0"/>
            </a:endParaRPr>
          </a:p>
          <a:p>
            <a:r>
              <a:rPr lang="en-US" sz="4000" b="1" i="1" dirty="0">
                <a:solidFill>
                  <a:schemeClr val="bg1"/>
                </a:solidFill>
                <a:latin typeface="Century Gothic" panose="020B0502020202020204" pitchFamily="34" charset="0"/>
              </a:rPr>
              <a:t>SECTION D:</a:t>
            </a:r>
            <a:endParaRPr lang="en-CA" sz="4000" b="1" i="1"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How will your planning committee describe the benefits of the program/event you are planning? </a:t>
            </a:r>
            <a:endParaRPr lang="en-CA" sz="3600" dirty="0">
              <a:solidFill>
                <a:schemeClr val="bg1"/>
              </a:solidFill>
              <a:latin typeface="Century Gothic" panose="020B0502020202020204" pitchFamily="34" charset="0"/>
            </a:endParaRPr>
          </a:p>
          <a:p>
            <a:endParaRPr lang="en-US" sz="3400" dirty="0">
              <a:solidFill>
                <a:schemeClr val="bg1"/>
              </a:solidFill>
              <a:latin typeface="Century Gothic" panose="020B0502020202020204" pitchFamily="34" charset="0"/>
            </a:endParaRPr>
          </a:p>
          <a:p>
            <a:endParaRPr lang="en-US" sz="3400" dirty="0">
              <a:solidFill>
                <a:schemeClr val="bg1"/>
              </a:solidFill>
            </a:endParaRPr>
          </a:p>
        </p:txBody>
      </p:sp>
      <p:pic>
        <p:nvPicPr>
          <p:cNvPr id="9" name="Audio Recording Aug 28, 2022 at 1:25:56 PM" descr="Audio Recording Aug 28, 2022 at 1:25:56 PM">
            <a:hlinkClick r:id="" action="ppaction://media"/>
            <a:extLst>
              <a:ext uri="{FF2B5EF4-FFF2-40B4-BE49-F238E27FC236}">
                <a16:creationId xmlns:a16="http://schemas.microsoft.com/office/drawing/2014/main" id="{3A20B99C-5B60-E2C0-0338-75A728AA2C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502321" y="948977"/>
            <a:ext cx="812800" cy="812800"/>
          </a:xfrm>
          <a:prstGeom prst="rect">
            <a:avLst/>
          </a:prstGeom>
        </p:spPr>
      </p:pic>
    </p:spTree>
    <p:extLst>
      <p:ext uri="{BB962C8B-B14F-4D97-AF65-F5344CB8AC3E}">
        <p14:creationId xmlns:p14="http://schemas.microsoft.com/office/powerpoint/2010/main" val="30037127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1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1: Project/Event Scope</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29749" y="3176806"/>
            <a:ext cx="6594118" cy="7001917"/>
          </a:xfrm>
          <a:prstGeom prst="rect">
            <a:avLst/>
          </a:prstGeom>
          <a:noFill/>
        </p:spPr>
        <p:txBody>
          <a:bodyPr wrap="square" rtlCol="0">
            <a:spAutoFit/>
          </a:bodyPr>
          <a:lstStyle/>
          <a:p>
            <a:endParaRPr lang="en-US" sz="2700" b="1" i="1" dirty="0">
              <a:solidFill>
                <a:schemeClr val="accent4">
                  <a:lumMod val="95000"/>
                  <a:lumOff val="5000"/>
                </a:schemeClr>
              </a:solidFill>
              <a:latin typeface="Century Gothic" panose="020B0502020202020204" pitchFamily="34" charset="0"/>
            </a:endParaRPr>
          </a:p>
          <a:p>
            <a:r>
              <a:rPr lang="en-US" b="1" i="1" dirty="0">
                <a:solidFill>
                  <a:schemeClr val="accent4">
                    <a:lumMod val="95000"/>
                    <a:lumOff val="5000"/>
                  </a:schemeClr>
                </a:solidFill>
                <a:latin typeface="Century Gothic" panose="020B0502020202020204" pitchFamily="34" charset="0"/>
              </a:rPr>
              <a:t>            ASK YOURSELF: </a:t>
            </a:r>
          </a:p>
          <a:p>
            <a:endParaRPr lang="en-US" sz="2700" b="1" i="1" dirty="0">
              <a:solidFill>
                <a:schemeClr val="accent4">
                  <a:lumMod val="95000"/>
                  <a:lumOff val="5000"/>
                </a:schemeClr>
              </a:solidFill>
              <a:latin typeface="Century Gothic" panose="020B0502020202020204" pitchFamily="34" charset="0"/>
            </a:endParaRPr>
          </a:p>
          <a:p>
            <a:pPr marL="285750" lvl="0" indent="-285750">
              <a:buFont typeface="Arial" panose="020B0604020202020204" pitchFamily="34" charset="0"/>
              <a:buChar char="•"/>
            </a:pPr>
            <a:r>
              <a:rPr lang="en-US" sz="2800" dirty="0">
                <a:solidFill>
                  <a:schemeClr val="accent4">
                    <a:lumMod val="95000"/>
                    <a:lumOff val="5000"/>
                  </a:schemeClr>
                </a:solidFill>
                <a:latin typeface="Century Gothic" panose="020B0502020202020204" pitchFamily="34" charset="0"/>
              </a:rPr>
              <a:t>Have you engaged with partners who are: </a:t>
            </a:r>
            <a:r>
              <a:rPr lang="en-US" sz="2800" i="1" dirty="0">
                <a:solidFill>
                  <a:schemeClr val="accent4">
                    <a:lumMod val="95000"/>
                    <a:lumOff val="5000"/>
                  </a:schemeClr>
                </a:solidFill>
                <a:latin typeface="Century Gothic" panose="020B0502020202020204" pitchFamily="34" charset="0"/>
              </a:rPr>
              <a:t>Neurodiverse; diverse gendered identities; diverse sexual orientations; diverse ages; diverse physical abilities and diverse socio-economic backgrounds have diverse racialized identities; diverse ethnocultural identities; diverse religious identities?</a:t>
            </a:r>
            <a:r>
              <a:rPr lang="en-CA" sz="2800" dirty="0">
                <a:solidFill>
                  <a:schemeClr val="accent4">
                    <a:lumMod val="95000"/>
                    <a:lumOff val="5000"/>
                  </a:schemeClr>
                </a:solidFill>
                <a:latin typeface="Century Gothic" panose="020B0502020202020204" pitchFamily="34" charset="0"/>
              </a:rPr>
              <a:t> </a:t>
            </a:r>
          </a:p>
          <a:p>
            <a:pPr marL="285750" lvl="0" indent="-285750">
              <a:buFont typeface="Arial" panose="020B0604020202020204" pitchFamily="34" charset="0"/>
              <a:buChar char="•"/>
            </a:pPr>
            <a:endParaRPr lang="en-CA" sz="2800" dirty="0">
              <a:solidFill>
                <a:schemeClr val="accent4">
                  <a:lumMod val="95000"/>
                  <a:lumOff val="5000"/>
                </a:schemeClr>
              </a:solidFill>
              <a:latin typeface="Century Gothic" panose="020B0502020202020204" pitchFamily="34" charset="0"/>
            </a:endParaRPr>
          </a:p>
          <a:p>
            <a:pPr marL="285750" lvl="0" indent="-285750">
              <a:buFont typeface="Arial" panose="020B0604020202020204" pitchFamily="34" charset="0"/>
              <a:buChar char="•"/>
            </a:pPr>
            <a:r>
              <a:rPr lang="en-CA" sz="2800" dirty="0">
                <a:solidFill>
                  <a:schemeClr val="accent4">
                    <a:lumMod val="95000"/>
                    <a:lumOff val="5000"/>
                  </a:schemeClr>
                </a:solidFill>
                <a:latin typeface="Century Gothic" panose="020B0502020202020204" pitchFamily="34" charset="0"/>
              </a:rPr>
              <a:t>Remember! Diverse representation is required to plan inclusively.</a:t>
            </a:r>
          </a:p>
          <a:p>
            <a:endParaRPr lang="en-US" sz="2700" dirty="0">
              <a:solidFill>
                <a:schemeClr val="accent4">
                  <a:lumMod val="95000"/>
                  <a:lumOff val="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3690570"/>
            <a:ext cx="10626534" cy="6247864"/>
          </a:xfrm>
          <a:prstGeom prst="rect">
            <a:avLst/>
          </a:prstGeom>
          <a:noFill/>
          <a:ln>
            <a:noFill/>
          </a:ln>
        </p:spPr>
        <p:txBody>
          <a:bodyPr wrap="square" rtlCol="0">
            <a:spAutoFit/>
          </a:bodyPr>
          <a:lstStyle/>
          <a:p>
            <a:r>
              <a:rPr lang="en-US" sz="4000" b="1" i="1" dirty="0">
                <a:solidFill>
                  <a:schemeClr val="bg2"/>
                </a:solidFill>
                <a:latin typeface="Century Gothic" panose="020B0502020202020204" pitchFamily="34" charset="0"/>
              </a:rPr>
              <a:t>SECTION D:</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When you think about the description of the stated benefits: have you considered if these benefits will be accessible to a diverse set of participants? </a:t>
            </a:r>
          </a:p>
          <a:p>
            <a:endParaRPr lang="en-US" sz="3600" dirty="0">
              <a:solidFill>
                <a:schemeClr val="bg2"/>
              </a:solidFill>
              <a:latin typeface="Century Gothic" panose="020B0502020202020204" pitchFamily="34" charset="0"/>
            </a:endParaRPr>
          </a:p>
          <a:p>
            <a:r>
              <a:rPr lang="en-US" sz="4000" b="1" i="1" dirty="0">
                <a:solidFill>
                  <a:schemeClr val="bg2"/>
                </a:solidFill>
                <a:latin typeface="Century Gothic" panose="020B0502020202020204" pitchFamily="34" charset="0"/>
              </a:rPr>
              <a:t>SECTION H:</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How have your partners defined the benefits of your event/program? </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8" name="Audio Recording Aug 28, 2022 at 1:29:01 PM" descr="Audio Recording Aug 28, 2022 at 1:29:01 PM">
            <a:hlinkClick r:id="" action="ppaction://media"/>
            <a:extLst>
              <a:ext uri="{FF2B5EF4-FFF2-40B4-BE49-F238E27FC236}">
                <a16:creationId xmlns:a16="http://schemas.microsoft.com/office/drawing/2014/main" id="{62D3D362-CAA3-C17E-A707-55CC81CDC83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160102" y="904815"/>
            <a:ext cx="812800" cy="812800"/>
          </a:xfrm>
          <a:prstGeom prst="rect">
            <a:avLst/>
          </a:prstGeom>
        </p:spPr>
      </p:pic>
    </p:spTree>
    <p:extLst>
      <p:ext uri="{BB962C8B-B14F-4D97-AF65-F5344CB8AC3E}">
        <p14:creationId xmlns:p14="http://schemas.microsoft.com/office/powerpoint/2010/main" val="8582385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1: Project/Event Scope</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299475" y="3561703"/>
            <a:ext cx="6594118" cy="6632585"/>
          </a:xfrm>
          <a:prstGeom prst="rect">
            <a:avLst/>
          </a:prstGeom>
          <a:noFill/>
        </p:spPr>
        <p:txBody>
          <a:bodyPr wrap="square" rtlCol="0">
            <a:spAutoFit/>
          </a:bodyPr>
          <a:lstStyle/>
          <a:p>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sz="2700" b="1"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Where are these descriptions in alignment with the planning committee? </a:t>
            </a:r>
          </a:p>
          <a:p>
            <a:pPr marL="285750" lvl="0" indent="-285750">
              <a:buFont typeface="Arial" panose="020B0604020202020204" pitchFamily="34" charset="0"/>
              <a:buChar char="•"/>
            </a:pPr>
            <a:endParaRPr lang="en-CA" sz="2800"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Are there places where there is difference in perspective between the committee and partners? </a:t>
            </a:r>
          </a:p>
          <a:p>
            <a:pPr marL="285750" lvl="0" indent="-285750">
              <a:buFont typeface="Arial" panose="020B0604020202020204" pitchFamily="34" charset="0"/>
              <a:buChar char="•"/>
            </a:pPr>
            <a:endParaRPr lang="en-CA" sz="2800"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If there is difference in perspective, how will you engage to build consensus?</a:t>
            </a:r>
            <a:endParaRPr lang="en-CA" sz="2800" dirty="0">
              <a:solidFill>
                <a:schemeClr val="accent4"/>
              </a:solidFill>
              <a:latin typeface="Century Gothic" panose="020B0502020202020204" pitchFamily="34" charset="0"/>
            </a:endParaRPr>
          </a:p>
          <a:p>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3959581"/>
            <a:ext cx="10626534" cy="4524315"/>
          </a:xfrm>
          <a:prstGeom prst="rect">
            <a:avLst/>
          </a:prstGeom>
          <a:noFill/>
          <a:ln>
            <a:noFill/>
          </a:ln>
        </p:spPr>
        <p:txBody>
          <a:bodyPr wrap="square" rtlCol="0">
            <a:spAutoFit/>
          </a:bodyPr>
          <a:lstStyle/>
          <a:p>
            <a:endParaRPr lang="en-US" sz="3600" dirty="0">
              <a:solidFill>
                <a:schemeClr val="bg1"/>
              </a:solidFill>
              <a:latin typeface="Century Gothic" panose="020B0502020202020204" pitchFamily="34" charset="0"/>
            </a:endParaRPr>
          </a:p>
          <a:p>
            <a:r>
              <a:rPr lang="en-US" sz="4000" b="1" i="1" dirty="0">
                <a:solidFill>
                  <a:schemeClr val="bg1"/>
                </a:solidFill>
                <a:latin typeface="Century Gothic" panose="020B0502020202020204" pitchFamily="34" charset="0"/>
              </a:rPr>
              <a:t>SECTION I:</a:t>
            </a:r>
            <a:endParaRPr lang="en-CA" sz="4000" b="1" i="1"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Thinking about what you have learned by engaging with your committee and your partners, identify the key goals of your program/event.</a:t>
            </a:r>
            <a:endParaRPr lang="en-CA" sz="3600" dirty="0">
              <a:solidFill>
                <a:schemeClr val="bg1"/>
              </a:solidFill>
              <a:latin typeface="Century Gothic" panose="020B0502020202020204" pitchFamily="34" charset="0"/>
            </a:endParaRPr>
          </a:p>
          <a:p>
            <a:endParaRPr lang="en-US" sz="3400" dirty="0">
              <a:solidFill>
                <a:schemeClr val="bg1"/>
              </a:solidFill>
              <a:latin typeface="Century Gothic" panose="020B0502020202020204" pitchFamily="34" charset="0"/>
            </a:endParaRPr>
          </a:p>
          <a:p>
            <a:endParaRPr lang="en-US" sz="3400" dirty="0">
              <a:solidFill>
                <a:schemeClr val="bg1"/>
              </a:solidFill>
            </a:endParaRPr>
          </a:p>
        </p:txBody>
      </p:sp>
      <p:pic>
        <p:nvPicPr>
          <p:cNvPr id="8" name="Audio Recording Aug 28, 2022 at 1:30:59 PM" descr="Audio Recording Aug 28, 2022 at 1:30:59 PM">
            <a:hlinkClick r:id="" action="ppaction://media"/>
            <a:extLst>
              <a:ext uri="{FF2B5EF4-FFF2-40B4-BE49-F238E27FC236}">
                <a16:creationId xmlns:a16="http://schemas.microsoft.com/office/drawing/2014/main" id="{18586D2D-AF15-B39A-0F15-361BA7AD863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83468" y="1030128"/>
            <a:ext cx="812800" cy="812800"/>
          </a:xfrm>
          <a:prstGeom prst="rect">
            <a:avLst/>
          </a:prstGeom>
        </p:spPr>
      </p:pic>
    </p:spTree>
    <p:extLst>
      <p:ext uri="{BB962C8B-B14F-4D97-AF65-F5344CB8AC3E}">
        <p14:creationId xmlns:p14="http://schemas.microsoft.com/office/powerpoint/2010/main" val="29105755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2: Impact</a:t>
            </a:r>
          </a:p>
          <a:p>
            <a:endParaRPr lang="en-US" sz="7200" dirty="0">
              <a:solidFill>
                <a:schemeClr val="bg1"/>
              </a:solidFill>
            </a:endParaRPr>
          </a:p>
        </p:txBody>
      </p:sp>
      <p:sp>
        <p:nvSpPr>
          <p:cNvPr id="8" name="Oval 7">
            <a:extLst>
              <a:ext uri="{FF2B5EF4-FFF2-40B4-BE49-F238E27FC236}">
                <a16:creationId xmlns:a16="http://schemas.microsoft.com/office/drawing/2014/main" id="{AC0C5907-0C47-7B0D-E831-A19733FE96A9}"/>
              </a:ext>
            </a:extLst>
          </p:cNvPr>
          <p:cNvSpPr/>
          <p:nvPr/>
        </p:nvSpPr>
        <p:spPr>
          <a:xfrm>
            <a:off x="3602506" y="2729950"/>
            <a:ext cx="8586319" cy="8336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F4B1FBEC-B6BA-C662-04B9-7EC582282DE6}"/>
              </a:ext>
            </a:extLst>
          </p:cNvPr>
          <p:cNvSpPr txBox="1"/>
          <p:nvPr/>
        </p:nvSpPr>
        <p:spPr>
          <a:xfrm>
            <a:off x="4322172" y="4676189"/>
            <a:ext cx="7338444" cy="4524315"/>
          </a:xfrm>
          <a:prstGeom prst="rect">
            <a:avLst/>
          </a:prstGeom>
          <a:noFill/>
        </p:spPr>
        <p:txBody>
          <a:bodyPr wrap="square" rtlCol="0">
            <a:spAutoFit/>
          </a:bodyPr>
          <a:lstStyle/>
          <a:p>
            <a:pPr algn="ctr"/>
            <a:r>
              <a:rPr lang="en-US" dirty="0">
                <a:solidFill>
                  <a:schemeClr val="accent4"/>
                </a:solidFill>
                <a:latin typeface="Century Gothic" panose="020B0502020202020204" pitchFamily="34" charset="0"/>
              </a:rPr>
              <a:t>In this next part of the workbook, we will be talking about sections J to M, which are located in the </a:t>
            </a:r>
            <a:r>
              <a:rPr lang="en-US" b="1" dirty="0">
                <a:solidFill>
                  <a:schemeClr val="accent4"/>
                </a:solidFill>
                <a:latin typeface="Century Gothic" panose="020B0502020202020204" pitchFamily="34" charset="0"/>
              </a:rPr>
              <a:t>Impact </a:t>
            </a:r>
            <a:r>
              <a:rPr lang="en-US" dirty="0">
                <a:solidFill>
                  <a:schemeClr val="accent4"/>
                </a:solidFill>
                <a:latin typeface="Century Gothic" panose="020B0502020202020204" pitchFamily="34" charset="0"/>
              </a:rPr>
              <a:t>section of the </a:t>
            </a:r>
            <a:r>
              <a:rPr lang="en-US" i="1" dirty="0">
                <a:solidFill>
                  <a:schemeClr val="accent4"/>
                </a:solidFill>
                <a:latin typeface="Century Gothic" panose="020B0502020202020204" pitchFamily="34" charset="0"/>
              </a:rPr>
              <a:t>Planning Canvas</a:t>
            </a:r>
            <a:r>
              <a:rPr lang="en-US" dirty="0">
                <a:solidFill>
                  <a:schemeClr val="accent4"/>
                </a:solidFill>
                <a:latin typeface="Century Gothic" panose="020B0502020202020204" pitchFamily="34" charset="0"/>
              </a:rPr>
              <a:t>, which is outlined in the colour green. </a:t>
            </a:r>
          </a:p>
          <a:p>
            <a:pPr algn="ctr"/>
            <a:endParaRPr lang="en-US" dirty="0">
              <a:solidFill>
                <a:schemeClr val="accent4"/>
              </a:solidFill>
              <a:latin typeface="Century Gothic" panose="020B0502020202020204" pitchFamily="34" charset="0"/>
            </a:endParaRPr>
          </a:p>
        </p:txBody>
      </p:sp>
      <p:pic>
        <p:nvPicPr>
          <p:cNvPr id="6" name="Picture 5">
            <a:extLst>
              <a:ext uri="{FF2B5EF4-FFF2-40B4-BE49-F238E27FC236}">
                <a16:creationId xmlns:a16="http://schemas.microsoft.com/office/drawing/2014/main" id="{9E3DF673-8B8C-DFC3-E6A5-E60E262710FC}"/>
              </a:ext>
            </a:extLst>
          </p:cNvPr>
          <p:cNvPicPr>
            <a:picLocks noChangeAspect="1"/>
          </p:cNvPicPr>
          <p:nvPr/>
        </p:nvPicPr>
        <p:blipFill rotWithShape="1">
          <a:blip r:embed="rId5"/>
          <a:srcRect l="53675" r="23038" b="40606"/>
          <a:stretch/>
        </p:blipFill>
        <p:spPr>
          <a:xfrm>
            <a:off x="13527899" y="2453969"/>
            <a:ext cx="4978627" cy="8650800"/>
          </a:xfrm>
          <a:prstGeom prst="rect">
            <a:avLst/>
          </a:prstGeom>
        </p:spPr>
      </p:pic>
      <p:pic>
        <p:nvPicPr>
          <p:cNvPr id="7" name="Audio Recording Aug 28, 2022 at 1:31:42 PM" descr="Audio Recording Aug 28, 2022 at 1:31:42 PM">
            <a:hlinkClick r:id="" action="ppaction://media"/>
            <a:extLst>
              <a:ext uri="{FF2B5EF4-FFF2-40B4-BE49-F238E27FC236}">
                <a16:creationId xmlns:a16="http://schemas.microsoft.com/office/drawing/2014/main" id="{D68F0BDC-1229-5C21-3513-A3CA0A271B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211396" y="868482"/>
            <a:ext cx="812800" cy="812800"/>
          </a:xfrm>
          <a:prstGeom prst="rect">
            <a:avLst/>
          </a:prstGeom>
        </p:spPr>
      </p:pic>
    </p:spTree>
    <p:extLst>
      <p:ext uri="{BB962C8B-B14F-4D97-AF65-F5344CB8AC3E}">
        <p14:creationId xmlns:p14="http://schemas.microsoft.com/office/powerpoint/2010/main" val="42283648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1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0" y="0"/>
            <a:ext cx="21617796"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931653" y="1138056"/>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endParaRPr lang="en-US" sz="8800" dirty="0">
              <a:solidFill>
                <a:schemeClr val="bg1"/>
              </a:solidFill>
              <a:latin typeface="Century Gothic" panose="020B0502020202020204" pitchFamily="34" charset="0"/>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CA" sz="4000" dirty="0">
              <a:solidFill>
                <a:schemeClr val="bg1"/>
              </a:solidFill>
              <a:latin typeface="Century Gothic" panose="020B0502020202020204" pitchFamily="34" charset="0"/>
            </a:endParaRPr>
          </a:p>
          <a:p>
            <a:endParaRPr lang="en-US" sz="4000" dirty="0">
              <a:solidFill>
                <a:schemeClr val="bg1"/>
              </a:solidFill>
              <a:latin typeface="Century Gothic" panose="020B0502020202020204" pitchFamily="34" charset="0"/>
            </a:endParaRPr>
          </a:p>
        </p:txBody>
      </p:sp>
      <p:sp>
        <p:nvSpPr>
          <p:cNvPr id="3" name="Title 1">
            <a:extLst>
              <a:ext uri="{FF2B5EF4-FFF2-40B4-BE49-F238E27FC236}">
                <a16:creationId xmlns:a16="http://schemas.microsoft.com/office/drawing/2014/main" id="{2652DE86-CACC-AAD4-1669-1ED9A7D8EEA2}"/>
              </a:ext>
            </a:extLst>
          </p:cNvPr>
          <p:cNvSpPr txBox="1">
            <a:spLocks/>
          </p:cNvSpPr>
          <p:nvPr/>
        </p:nvSpPr>
        <p:spPr>
          <a:xfrm>
            <a:off x="-710228" y="406246"/>
            <a:ext cx="18283237" cy="5528056"/>
          </a:xfrm>
          <a:prstGeom prst="rect">
            <a:avLst/>
          </a:prstGeom>
        </p:spPr>
        <p:txBody>
          <a:bodyPr vert="horz" lIns="91440" tIns="45720" rIns="91440" bIns="45720" rtlCol="0" anchor="ctr">
            <a:norm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algn="ctr" defTabSz="914400"/>
            <a:r>
              <a:rPr lang="en-US" sz="8900" dirty="0">
                <a:solidFill>
                  <a:schemeClr val="bg1"/>
                </a:solidFill>
                <a:latin typeface="Century Gothic" panose="020B0502020202020204" pitchFamily="34" charset="0"/>
              </a:rPr>
              <a:t>Land Acknowledgement</a:t>
            </a:r>
            <a:br>
              <a:rPr lang="en-US" sz="8900" dirty="0">
                <a:solidFill>
                  <a:schemeClr val="bg1"/>
                </a:solidFill>
                <a:latin typeface="Century Gothic" panose="020B0502020202020204" pitchFamily="34" charset="0"/>
              </a:rPr>
            </a:br>
            <a:br>
              <a:rPr lang="en-US" sz="8900" dirty="0">
                <a:solidFill>
                  <a:schemeClr val="bg1"/>
                </a:solidFill>
                <a:latin typeface="Century Gothic" panose="020B0502020202020204" pitchFamily="34" charset="0"/>
              </a:rPr>
            </a:br>
            <a:endParaRPr lang="en-US" sz="8900"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4F3DD3BF-A268-9081-77F4-4D7AB571C0EA}"/>
              </a:ext>
            </a:extLst>
          </p:cNvPr>
          <p:cNvSpPr txBox="1"/>
          <p:nvPr/>
        </p:nvSpPr>
        <p:spPr>
          <a:xfrm>
            <a:off x="1402444" y="3247851"/>
            <a:ext cx="20233716" cy="8710077"/>
          </a:xfrm>
          <a:prstGeom prst="rect">
            <a:avLst/>
          </a:prstGeom>
          <a:noFill/>
        </p:spPr>
        <p:txBody>
          <a:bodyPr wrap="square" rtlCol="0">
            <a:spAutoFit/>
          </a:bodyPr>
          <a:lstStyle/>
          <a:p>
            <a:r>
              <a:rPr lang="en-US" sz="4000" dirty="0">
                <a:solidFill>
                  <a:schemeClr val="bg1"/>
                </a:solidFill>
                <a:latin typeface="Century Gothic" panose="020B0502020202020204" pitchFamily="34" charset="0"/>
              </a:rPr>
              <a:t>The Ivey Business School is located on the traditional territory of the Anishinaabek        (Ah-nish-in-a-bek), Haudenosaunee (Ho-den-no-show-nee), Lūnaapéewak                (Len-ahpay-wuk) and Chonnonton (Chun-ongk-ton) Nations.  </a:t>
            </a:r>
          </a:p>
          <a:p>
            <a:endParaRPr lang="en-US" sz="4000" dirty="0">
              <a:solidFill>
                <a:schemeClr val="bg1"/>
              </a:solidFill>
              <a:latin typeface="Century Gothic" panose="020B0502020202020204" pitchFamily="34" charset="0"/>
            </a:endParaRPr>
          </a:p>
          <a:p>
            <a:r>
              <a:rPr lang="en-US" sz="4000" dirty="0">
                <a:solidFill>
                  <a:schemeClr val="bg1"/>
                </a:solidFill>
                <a:latin typeface="Century Gothic" panose="020B0502020202020204" pitchFamily="34" charset="0"/>
              </a:rPr>
              <a:t>As visitors to this land, we acknowledge the responsibilities given to us through the Dish With One Spoon Covenant Wampum. The bowl that centres the teaching of this Wampum, holds a series of responsibilities for how to live in a good way. We recognize that we are asked to live in reciprocity with the birds, the plants, animals, waters, rocks and one another, as the ethics and values by which we all live within this bowl. We also recognize that as visitors, we collectively eat with one spoon, and therefore we must only take what we need from the bowl, and that maintaining the balance of the bowl is a responsibility we all hold and must maintain. </a:t>
            </a:r>
          </a:p>
          <a:p>
            <a:endParaRPr lang="en-US" sz="4000" dirty="0">
              <a:solidFill>
                <a:schemeClr val="bg1"/>
              </a:solidFill>
              <a:latin typeface="Century Gothic" panose="020B0502020202020204" pitchFamily="34" charset="0"/>
            </a:endParaRPr>
          </a:p>
        </p:txBody>
      </p:sp>
      <p:pic>
        <p:nvPicPr>
          <p:cNvPr id="8" name="Audio Recording Aug 28, 2022 at 5:22:54 PM" descr="Audio Recording Aug 28, 2022 at 5:22:54 PM">
            <a:hlinkClick r:id="" action="ppaction://media"/>
            <a:extLst>
              <a:ext uri="{FF2B5EF4-FFF2-40B4-BE49-F238E27FC236}">
                <a16:creationId xmlns:a16="http://schemas.microsoft.com/office/drawing/2014/main" id="{343D8D52-774B-7646-5991-0CB829ED98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823360" y="1138930"/>
            <a:ext cx="812800" cy="812800"/>
          </a:xfrm>
          <a:prstGeom prst="rect">
            <a:avLst/>
          </a:prstGeom>
        </p:spPr>
      </p:pic>
    </p:spTree>
    <p:extLst>
      <p:ext uri="{BB962C8B-B14F-4D97-AF65-F5344CB8AC3E}">
        <p14:creationId xmlns:p14="http://schemas.microsoft.com/office/powerpoint/2010/main" val="10027702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843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2: Impact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89313" y="2862570"/>
            <a:ext cx="6594118" cy="8063746"/>
          </a:xfrm>
          <a:prstGeom prst="rect">
            <a:avLst/>
          </a:prstGeom>
          <a:noFill/>
        </p:spPr>
        <p:txBody>
          <a:bodyPr wrap="square" rtlCol="0">
            <a:spAutoFit/>
          </a:bodyPr>
          <a:lstStyle/>
          <a:p>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Thinking about what you’ve learned about your program/event scope from your partners, how have you come to know/understand about what is equitable and inclusive from your partner’s perspective(s)? </a:t>
            </a:r>
          </a:p>
          <a:p>
            <a:pPr marL="285750" lvl="0" indent="-285750">
              <a:buFont typeface="Arial" panose="020B0604020202020204" pitchFamily="34" charset="0"/>
              <a:buChar char="•"/>
            </a:pPr>
            <a:endParaRPr lang="en-CA" sz="2800"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How does the information you gathered in sections E/F/G/H and I help you understand the ways in which your event supports equity and inclusion in your Ivey community?</a:t>
            </a:r>
            <a:endParaRPr lang="en-CA" sz="2800" dirty="0">
              <a:solidFill>
                <a:schemeClr val="accent4"/>
              </a:solidFill>
              <a:latin typeface="Century Gothic" panose="020B0502020202020204" pitchFamily="34" charset="0"/>
            </a:endParaRPr>
          </a:p>
          <a:p>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4300536"/>
            <a:ext cx="10626534" cy="4524315"/>
          </a:xfrm>
          <a:prstGeom prst="rect">
            <a:avLst/>
          </a:prstGeom>
          <a:noFill/>
          <a:ln>
            <a:noFill/>
          </a:ln>
        </p:spPr>
        <p:txBody>
          <a:bodyPr wrap="square" rtlCol="0">
            <a:spAutoFit/>
          </a:bodyPr>
          <a:lstStyle/>
          <a:p>
            <a:r>
              <a:rPr lang="en-US" sz="4000" b="1" i="1" dirty="0">
                <a:solidFill>
                  <a:schemeClr val="bg1"/>
                </a:solidFill>
                <a:latin typeface="Century Gothic" panose="020B0502020202020204" pitchFamily="34" charset="0"/>
              </a:rPr>
              <a:t>SECTION J: </a:t>
            </a:r>
            <a:endParaRPr lang="en-CA" sz="4000" b="1" i="1"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When you think about what you’ve learned about your partners (sections E/F/G/H) and the goal(s) of the event (section I), how does the goal of your project support the equity and inclusion of your Ivey community?</a:t>
            </a:r>
            <a:endParaRPr lang="en-CA" sz="3600" dirty="0">
              <a:solidFill>
                <a:schemeClr val="bg1"/>
              </a:solidFill>
              <a:latin typeface="Century Gothic" panose="020B0502020202020204" pitchFamily="34" charset="0"/>
            </a:endParaRPr>
          </a:p>
          <a:p>
            <a:endParaRPr lang="en-US" sz="3400" dirty="0">
              <a:solidFill>
                <a:schemeClr val="bg1"/>
              </a:solidFill>
              <a:latin typeface="Century Gothic" panose="020B0502020202020204" pitchFamily="34" charset="0"/>
            </a:endParaRPr>
          </a:p>
          <a:p>
            <a:endParaRPr lang="en-US" sz="3400" dirty="0">
              <a:solidFill>
                <a:schemeClr val="bg1"/>
              </a:solidFill>
            </a:endParaRPr>
          </a:p>
        </p:txBody>
      </p:sp>
      <p:pic>
        <p:nvPicPr>
          <p:cNvPr id="8" name="Audio Recording Aug 28, 2022 at 1:33:23 PM" descr="Audio Recording Aug 28, 2022 at 1:33:23 PM">
            <a:hlinkClick r:id="" action="ppaction://media"/>
            <a:extLst>
              <a:ext uri="{FF2B5EF4-FFF2-40B4-BE49-F238E27FC236}">
                <a16:creationId xmlns:a16="http://schemas.microsoft.com/office/drawing/2014/main" id="{F2C18367-BF02-C351-FF68-73805B67D0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28387" y="926040"/>
            <a:ext cx="812800" cy="812800"/>
          </a:xfrm>
          <a:prstGeom prst="rect">
            <a:avLst/>
          </a:prstGeom>
        </p:spPr>
      </p:pic>
    </p:spTree>
    <p:extLst>
      <p:ext uri="{BB962C8B-B14F-4D97-AF65-F5344CB8AC3E}">
        <p14:creationId xmlns:p14="http://schemas.microsoft.com/office/powerpoint/2010/main" val="39900565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6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2: Impact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03081" y="3975650"/>
            <a:ext cx="6594118" cy="4616648"/>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pPr marL="571500" indent="-571500">
              <a:buFont typeface="Arial" panose="020B0604020202020204" pitchFamily="34" charset="0"/>
              <a:buChar char="•"/>
            </a:pPr>
            <a:endParaRPr lang="en-US" b="1" i="1" dirty="0">
              <a:solidFill>
                <a:schemeClr val="accent4"/>
              </a:solidFill>
              <a:latin typeface="Century Gothic" panose="020B0502020202020204" pitchFamily="34" charset="0"/>
            </a:endParaRPr>
          </a:p>
          <a:p>
            <a:pPr marL="457200" indent="-457200">
              <a:buFont typeface="Arial" panose="020B0604020202020204" pitchFamily="34" charset="0"/>
              <a:buChar char="•"/>
            </a:pPr>
            <a:r>
              <a:rPr lang="en-US" sz="2800" i="1" dirty="0">
                <a:solidFill>
                  <a:schemeClr val="accent4"/>
                </a:solidFill>
                <a:latin typeface="Century Gothic" panose="020B0502020202020204" pitchFamily="34" charset="0"/>
              </a:rPr>
              <a:t>How can your event proactively accommodate members of your community who may have intercultural observances that intersect with the timing of your planned event or program?</a:t>
            </a:r>
            <a:endParaRPr lang="en-CA" sz="2800" dirty="0">
              <a:solidFill>
                <a:schemeClr val="accent4"/>
              </a:solidFill>
              <a:latin typeface="Century Gothic" panose="020B050202020202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3896464"/>
            <a:ext cx="10626534" cy="6186309"/>
          </a:xfrm>
          <a:prstGeom prst="rect">
            <a:avLst/>
          </a:prstGeom>
          <a:noFill/>
          <a:ln>
            <a:noFill/>
          </a:ln>
        </p:spPr>
        <p:txBody>
          <a:bodyPr wrap="square" rtlCol="0">
            <a:spAutoFit/>
          </a:bodyPr>
          <a:lstStyle/>
          <a:p>
            <a:r>
              <a:rPr lang="en-US" sz="4000" b="1" i="1" dirty="0">
                <a:solidFill>
                  <a:schemeClr val="bg1"/>
                </a:solidFill>
                <a:latin typeface="Century Gothic" panose="020B0502020202020204" pitchFamily="34" charset="0"/>
              </a:rPr>
              <a:t>SECTION K:</a:t>
            </a:r>
            <a:endParaRPr lang="en-CA" sz="4000" b="1" i="1"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Looking at the intercultural calendar (link below), are there any intercultural observances that are intersecting with the date you have chosen for your event/program?</a:t>
            </a:r>
          </a:p>
          <a:p>
            <a:endParaRPr lang="en-CA" sz="3600" dirty="0">
              <a:solidFill>
                <a:schemeClr val="bg1"/>
              </a:solidFill>
              <a:latin typeface="Century Gothic" panose="020B0502020202020204" pitchFamily="34" charset="0"/>
            </a:endParaRPr>
          </a:p>
          <a:p>
            <a:r>
              <a:rPr lang="en-US" sz="3600" u="sng" dirty="0">
                <a:solidFill>
                  <a:schemeClr val="accent1">
                    <a:lumMod val="50000"/>
                    <a:lumOff val="50000"/>
                  </a:schemeClr>
                </a:solidFill>
                <a:latin typeface="Century Gothic" panose="020B0502020202020204" pitchFamily="34" charset="0"/>
                <a:hlinkClick r:id="rId5">
                  <a:extLst>
                    <a:ext uri="{A12FA001-AC4F-418D-AE19-62706E023703}">
                      <ahyp:hlinkClr xmlns:ahyp="http://schemas.microsoft.com/office/drawing/2018/hyperlinkcolor" val="tx"/>
                    </a:ext>
                  </a:extLst>
                </a:hlinkClick>
              </a:rPr>
              <a:t>https://www.diversityresources.com/2022-diversity-calendar/</a:t>
            </a:r>
            <a:endParaRPr lang="en-CA" sz="3600" dirty="0">
              <a:solidFill>
                <a:schemeClr val="accent1">
                  <a:lumMod val="50000"/>
                  <a:lumOff val="50000"/>
                </a:schemeClr>
              </a:solidFill>
              <a:latin typeface="Century Gothic" panose="020B0502020202020204" pitchFamily="34" charset="0"/>
            </a:endParaRPr>
          </a:p>
          <a:p>
            <a:endParaRPr lang="en-US" sz="3400" dirty="0">
              <a:solidFill>
                <a:schemeClr val="bg1"/>
              </a:solidFill>
              <a:latin typeface="Century Gothic" panose="020B0502020202020204" pitchFamily="34" charset="0"/>
            </a:endParaRPr>
          </a:p>
          <a:p>
            <a:endParaRPr lang="en-US" sz="3400" dirty="0">
              <a:solidFill>
                <a:schemeClr val="bg1"/>
              </a:solidFill>
            </a:endParaRPr>
          </a:p>
        </p:txBody>
      </p:sp>
      <p:pic>
        <p:nvPicPr>
          <p:cNvPr id="8" name="Audio Recording Aug 28, 2022 at 1:33:44 PM" descr="Audio Recording Aug 28, 2022 at 1:33:44 PM">
            <a:hlinkClick r:id="" action="ppaction://media"/>
            <a:extLst>
              <a:ext uri="{FF2B5EF4-FFF2-40B4-BE49-F238E27FC236}">
                <a16:creationId xmlns:a16="http://schemas.microsoft.com/office/drawing/2014/main" id="{FF6D559A-8EDA-9EE7-8344-B305E433BD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155564" y="950283"/>
            <a:ext cx="812800" cy="812800"/>
          </a:xfrm>
          <a:prstGeom prst="rect">
            <a:avLst/>
          </a:prstGeom>
        </p:spPr>
      </p:pic>
    </p:spTree>
    <p:extLst>
      <p:ext uri="{BB962C8B-B14F-4D97-AF65-F5344CB8AC3E}">
        <p14:creationId xmlns:p14="http://schemas.microsoft.com/office/powerpoint/2010/main" val="29376791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2: Impact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29749" y="3832414"/>
            <a:ext cx="6594118" cy="5047536"/>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pPr marL="571500" indent="-571500">
              <a:buFont typeface="Arial" panose="020B0604020202020204" pitchFamily="34" charset="0"/>
              <a:buChar char="•"/>
            </a:pPr>
            <a:endParaRPr lang="en-US" b="1"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cs typeface="Calibri" panose="020F0502020204030204" pitchFamily="34" charset="0"/>
              </a:rPr>
              <a:t>Have you consulted the Public Transportation map, when considering your event location? </a:t>
            </a:r>
          </a:p>
          <a:p>
            <a:pPr marL="285750" lvl="0" indent="-285750">
              <a:buFont typeface="Arial" panose="020B0604020202020204" pitchFamily="34" charset="0"/>
              <a:buChar char="•"/>
            </a:pPr>
            <a:endParaRPr lang="en-US" sz="2800" i="1" dirty="0">
              <a:solidFill>
                <a:schemeClr val="accent4"/>
              </a:solidFill>
              <a:latin typeface="Century Gothic" panose="020B0502020202020204" pitchFamily="34" charset="0"/>
              <a:cs typeface="Calibri" panose="020F050202020403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cs typeface="Calibri" panose="020F0502020204030204" pitchFamily="34" charset="0"/>
              </a:rPr>
              <a:t>Is the location accessible by public transportation both at the beginning and end of the event? </a:t>
            </a:r>
            <a:endParaRPr lang="en-US" sz="2800" b="1" i="1" dirty="0">
              <a:solidFill>
                <a:schemeClr val="accent4"/>
              </a:solidFill>
              <a:latin typeface="Century Gothic" panose="020B0502020202020204" pitchFamily="34" charset="0"/>
              <a:cs typeface="Calibri" panose="020F050202020403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56046" y="3107293"/>
            <a:ext cx="10626534" cy="8402300"/>
          </a:xfrm>
          <a:prstGeom prst="rect">
            <a:avLst/>
          </a:prstGeom>
          <a:noFill/>
          <a:ln>
            <a:noFill/>
          </a:ln>
        </p:spPr>
        <p:txBody>
          <a:bodyPr wrap="square" rtlCol="0">
            <a:spAutoFit/>
          </a:bodyPr>
          <a:lstStyle/>
          <a:p>
            <a:r>
              <a:rPr lang="en-US" sz="4000" b="1" i="1" dirty="0">
                <a:solidFill>
                  <a:schemeClr val="bg1"/>
                </a:solidFill>
                <a:latin typeface="Century Gothic" panose="020B0502020202020204" pitchFamily="34" charset="0"/>
              </a:rPr>
              <a:t>SECTION L: </a:t>
            </a:r>
            <a:endParaRPr lang="en-CA" sz="4000" b="1" i="1"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Public transport is often the most accessible and cost-effective method of transportation for community members with many social identities, such as: international students, students from lower socioeconomic status (SES) communities, communities with physical disabilities, and communities of students who are living in London for school who may not have access to a car.</a:t>
            </a:r>
          </a:p>
          <a:p>
            <a:endParaRPr lang="en-CA" sz="3600" dirty="0">
              <a:solidFill>
                <a:schemeClr val="accent1">
                  <a:lumMod val="50000"/>
                  <a:lumOff val="50000"/>
                </a:schemeClr>
              </a:solidFill>
              <a:latin typeface="Century Gothic" panose="020B0502020202020204" pitchFamily="34" charset="0"/>
            </a:endParaRPr>
          </a:p>
          <a:p>
            <a:r>
              <a:rPr lang="en-US" sz="3600" i="1" u="sng" dirty="0">
                <a:solidFill>
                  <a:schemeClr val="accent1">
                    <a:lumMod val="50000"/>
                    <a:lumOff val="50000"/>
                  </a:schemeClr>
                </a:solidFill>
                <a:latin typeface="Century Gothic" panose="020B0502020202020204" pitchFamily="34" charset="0"/>
                <a:hlinkClick r:id="rId5">
                  <a:extLst>
                    <a:ext uri="{A12FA001-AC4F-418D-AE19-62706E023703}">
                      <ahyp:hlinkClr xmlns:ahyp="http://schemas.microsoft.com/office/drawing/2018/hyperlinkcolor" val="tx"/>
                    </a:ext>
                  </a:extLst>
                </a:hlinkClick>
              </a:rPr>
              <a:t>https://www.londontransit.ca/plan-a-trip/routes-schedules/</a:t>
            </a:r>
            <a:r>
              <a:rPr lang="en-CA" sz="3600" dirty="0">
                <a:solidFill>
                  <a:schemeClr val="accent1">
                    <a:lumMod val="50000"/>
                    <a:lumOff val="50000"/>
                  </a:schemeClr>
                </a:solidFill>
                <a:latin typeface="Century Gothic" panose="020B0502020202020204" pitchFamily="34" charset="0"/>
              </a:rPr>
              <a:t> </a:t>
            </a:r>
            <a:endParaRPr lang="en-CA" sz="3600" b="1" i="1" dirty="0">
              <a:solidFill>
                <a:schemeClr val="accent1">
                  <a:lumMod val="50000"/>
                  <a:lumOff val="50000"/>
                </a:schemeClr>
              </a:solidFill>
              <a:latin typeface="Century Gothic" panose="020B0502020202020204" pitchFamily="34" charset="0"/>
            </a:endParaRPr>
          </a:p>
          <a:p>
            <a:endParaRPr lang="en-US" sz="3400" dirty="0">
              <a:solidFill>
                <a:schemeClr val="bg1"/>
              </a:solidFill>
              <a:latin typeface="Century Gothic" panose="020B0502020202020204" pitchFamily="34" charset="0"/>
            </a:endParaRPr>
          </a:p>
          <a:p>
            <a:endParaRPr lang="en-US" sz="3400" dirty="0">
              <a:solidFill>
                <a:schemeClr val="bg1"/>
              </a:solidFill>
            </a:endParaRPr>
          </a:p>
        </p:txBody>
      </p:sp>
      <p:pic>
        <p:nvPicPr>
          <p:cNvPr id="8" name="Audio Recording Aug 28, 2022 at 1:39:06 PM" descr="Audio Recording Aug 28, 2022 at 1:39:06 PM">
            <a:hlinkClick r:id="" action="ppaction://media"/>
            <a:extLst>
              <a:ext uri="{FF2B5EF4-FFF2-40B4-BE49-F238E27FC236}">
                <a16:creationId xmlns:a16="http://schemas.microsoft.com/office/drawing/2014/main" id="{B019F6A3-AA7F-06B0-AEA3-E6B0FBC6A4D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373934" y="975728"/>
            <a:ext cx="812800" cy="812800"/>
          </a:xfrm>
          <a:prstGeom prst="rect">
            <a:avLst/>
          </a:prstGeom>
        </p:spPr>
      </p:pic>
    </p:spTree>
    <p:extLst>
      <p:ext uri="{BB962C8B-B14F-4D97-AF65-F5344CB8AC3E}">
        <p14:creationId xmlns:p14="http://schemas.microsoft.com/office/powerpoint/2010/main" val="9259424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56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2: Impact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252378" y="2275920"/>
            <a:ext cx="6594118" cy="8925520"/>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pPr marL="571500" indent="-571500">
              <a:buFont typeface="Arial" panose="020B0604020202020204" pitchFamily="34" charset="0"/>
              <a:buChar char="•"/>
            </a:pPr>
            <a:endParaRPr lang="en-US" b="1"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cs typeface="Calibri" panose="020F0502020204030204" pitchFamily="34" charset="0"/>
              </a:rPr>
              <a:t>When community members arrive at the destination of the program/event, have you considered the accessibility requirements that are needed for participants with differing abilities: for instance, stairs. Is there an alternative to the stairs?</a:t>
            </a:r>
          </a:p>
          <a:p>
            <a:pPr marL="285750" lvl="0" indent="-285750">
              <a:buFont typeface="Arial" panose="020B0604020202020204" pitchFamily="34" charset="0"/>
              <a:buChar char="•"/>
            </a:pPr>
            <a:endParaRPr lang="en-US" sz="2800" i="1" dirty="0">
              <a:solidFill>
                <a:schemeClr val="accent4"/>
              </a:solidFill>
              <a:latin typeface="Century Gothic" panose="020B0502020202020204" pitchFamily="34" charset="0"/>
              <a:cs typeface="Calibri" panose="020F050202020403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cs typeface="Calibri" panose="020F0502020204030204" pitchFamily="34" charset="0"/>
              </a:rPr>
              <a:t>washroom locations, is the accessible washroom easily accessible for a person with a physical disability?</a:t>
            </a:r>
          </a:p>
          <a:p>
            <a:pPr marL="285750" lvl="0" indent="-285750">
              <a:buFont typeface="Arial" panose="020B0604020202020204" pitchFamily="34" charset="0"/>
              <a:buChar char="•"/>
            </a:pPr>
            <a:endParaRPr lang="en-US" sz="2800" i="1" dirty="0">
              <a:solidFill>
                <a:schemeClr val="accent4"/>
              </a:solidFill>
              <a:latin typeface="Century Gothic" panose="020B0502020202020204" pitchFamily="34" charset="0"/>
              <a:cs typeface="Calibri" panose="020F050202020403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cs typeface="Calibri" panose="020F0502020204030204" pitchFamily="34" charset="0"/>
              </a:rPr>
              <a:t>walking distance from the closest bus stop, etc. </a:t>
            </a: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479365" y="3389680"/>
            <a:ext cx="10626534" cy="8402300"/>
          </a:xfrm>
          <a:prstGeom prst="rect">
            <a:avLst/>
          </a:prstGeom>
          <a:noFill/>
          <a:ln>
            <a:noFill/>
          </a:ln>
        </p:spPr>
        <p:txBody>
          <a:bodyPr wrap="square" rtlCol="0">
            <a:spAutoFit/>
          </a:bodyPr>
          <a:lstStyle/>
          <a:p>
            <a:r>
              <a:rPr lang="en-US" sz="4000" b="1" i="1" dirty="0">
                <a:solidFill>
                  <a:schemeClr val="bg2"/>
                </a:solidFill>
                <a:latin typeface="Century Gothic" panose="020B0502020202020204" pitchFamily="34" charset="0"/>
              </a:rPr>
              <a:t>SECTION L continued: </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Public transport is often the most accessible and cost-effective method of transportation for community members with many social identities, such as: international students, students from lower socioeconomic status (SES) communities, communities with physical disabilities, and communities of students who are living in London for school who may not have access to a car.</a:t>
            </a:r>
          </a:p>
          <a:p>
            <a:endParaRPr lang="en-CA" sz="3600" dirty="0">
              <a:solidFill>
                <a:schemeClr val="accent1">
                  <a:lumMod val="50000"/>
                  <a:lumOff val="50000"/>
                </a:schemeClr>
              </a:solidFill>
              <a:latin typeface="Century Gothic" panose="020B0502020202020204" pitchFamily="34" charset="0"/>
            </a:endParaRPr>
          </a:p>
          <a:p>
            <a:r>
              <a:rPr lang="en-US" sz="3600" i="1" u="sng" dirty="0">
                <a:solidFill>
                  <a:schemeClr val="accent1">
                    <a:lumMod val="50000"/>
                    <a:lumOff val="50000"/>
                  </a:schemeClr>
                </a:solidFill>
                <a:latin typeface="Century Gothic" panose="020B0502020202020204" pitchFamily="34" charset="0"/>
                <a:hlinkClick r:id="rId5">
                  <a:extLst>
                    <a:ext uri="{A12FA001-AC4F-418D-AE19-62706E023703}">
                      <ahyp:hlinkClr xmlns:ahyp="http://schemas.microsoft.com/office/drawing/2018/hyperlinkcolor" val="tx"/>
                    </a:ext>
                  </a:extLst>
                </a:hlinkClick>
              </a:rPr>
              <a:t>https://www.londontransit.ca/plan-a-trip/routes-schedules/</a:t>
            </a:r>
            <a:r>
              <a:rPr lang="en-CA" sz="3600" dirty="0">
                <a:solidFill>
                  <a:schemeClr val="accent1">
                    <a:lumMod val="50000"/>
                    <a:lumOff val="50000"/>
                  </a:schemeClr>
                </a:solidFill>
                <a:latin typeface="Century Gothic" panose="020B0502020202020204" pitchFamily="34" charset="0"/>
              </a:rPr>
              <a:t> </a:t>
            </a:r>
            <a:endParaRPr lang="en-CA" sz="3600" b="1" i="1" dirty="0">
              <a:solidFill>
                <a:schemeClr val="accent1">
                  <a:lumMod val="50000"/>
                  <a:lumOff val="50000"/>
                </a:schemeClr>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8" name="Audio Recording Aug 28, 2022 at 1:42:40 PM" descr="Audio Recording Aug 28, 2022 at 1:42:40 PM">
            <a:hlinkClick r:id="" action="ppaction://media"/>
            <a:extLst>
              <a:ext uri="{FF2B5EF4-FFF2-40B4-BE49-F238E27FC236}">
                <a16:creationId xmlns:a16="http://schemas.microsoft.com/office/drawing/2014/main" id="{E9B902CD-FDAD-8671-C2EE-806CA72F938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979414" y="1089646"/>
            <a:ext cx="812800" cy="812800"/>
          </a:xfrm>
          <a:prstGeom prst="rect">
            <a:avLst/>
          </a:prstGeom>
        </p:spPr>
      </p:pic>
    </p:spTree>
    <p:extLst>
      <p:ext uri="{BB962C8B-B14F-4D97-AF65-F5344CB8AC3E}">
        <p14:creationId xmlns:p14="http://schemas.microsoft.com/office/powerpoint/2010/main" val="14989309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33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2: Impact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89313" y="2789684"/>
            <a:ext cx="6594118" cy="8063746"/>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pPr marL="571500" indent="-571500">
              <a:buFont typeface="Arial" panose="020B0604020202020204" pitchFamily="34" charset="0"/>
              <a:buChar char="•"/>
            </a:pPr>
            <a:endParaRPr lang="en-US" b="1" i="1" dirty="0">
              <a:solidFill>
                <a:schemeClr val="accent4"/>
              </a:solidFill>
              <a:latin typeface="Century Gothic" panose="020B0502020202020204" pitchFamily="34" charset="0"/>
            </a:endParaRPr>
          </a:p>
          <a:p>
            <a:pPr marL="285750" indent="-285750">
              <a:buFont typeface="Arial" panose="020B0604020202020204" pitchFamily="34" charset="0"/>
              <a:buChar char="•"/>
            </a:pPr>
            <a:r>
              <a:rPr lang="en-US" sz="2800" i="1" dirty="0">
                <a:solidFill>
                  <a:schemeClr val="accent4"/>
                </a:solidFill>
                <a:latin typeface="Century Gothic" panose="020B0502020202020204" pitchFamily="34" charset="0"/>
              </a:rPr>
              <a:t>Have you ensured that you have accessible washrooms from a physical accessibility standpoint and within proximity to the event/program? </a:t>
            </a:r>
          </a:p>
          <a:p>
            <a:pPr marL="285750" indent="-285750">
              <a:buFont typeface="Arial" panose="020B0604020202020204" pitchFamily="34" charset="0"/>
              <a:buChar char="•"/>
            </a:pPr>
            <a:endParaRPr lang="en-US" sz="2800" i="1" dirty="0">
              <a:solidFill>
                <a:schemeClr val="accent4"/>
              </a:solidFill>
              <a:latin typeface="Century Gothic" panose="020B0502020202020204" pitchFamily="34" charset="0"/>
            </a:endParaRPr>
          </a:p>
          <a:p>
            <a:pPr marL="285750" indent="-285750">
              <a:buFont typeface="Arial" panose="020B0604020202020204" pitchFamily="34" charset="0"/>
              <a:buChar char="•"/>
            </a:pPr>
            <a:r>
              <a:rPr lang="en-US" sz="2800" i="1" dirty="0">
                <a:solidFill>
                  <a:schemeClr val="accent4"/>
                </a:solidFill>
                <a:latin typeface="Century Gothic" panose="020B0502020202020204" pitchFamily="34" charset="0"/>
              </a:rPr>
              <a:t>Have you also ensured that there are available gender-neutral washrooms? A tip for program/event planners: typically, a singular, lockable, accessible bathroom can be used to accommodate the need for gender neutral washrooms.</a:t>
            </a:r>
            <a:r>
              <a:rPr lang="en-CA" sz="2800" dirty="0">
                <a:solidFill>
                  <a:schemeClr val="accent4"/>
                </a:solidFill>
                <a:latin typeface="Century Gothic" panose="020B0502020202020204" pitchFamily="34" charset="0"/>
              </a:rPr>
              <a:t> </a:t>
            </a:r>
            <a:endParaRPr lang="en-US" sz="2800" b="1" i="1" dirty="0">
              <a:solidFill>
                <a:schemeClr val="accent4"/>
              </a:solidFill>
              <a:latin typeface="Century Gothic" panose="020B0502020202020204" pitchFamily="34" charset="0"/>
              <a:cs typeface="Calibri" panose="020F050202020403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4477071"/>
            <a:ext cx="10626534" cy="4524315"/>
          </a:xfrm>
          <a:prstGeom prst="rect">
            <a:avLst/>
          </a:prstGeom>
          <a:noFill/>
          <a:ln>
            <a:noFill/>
          </a:ln>
        </p:spPr>
        <p:txBody>
          <a:bodyPr wrap="square" rtlCol="0">
            <a:spAutoFit/>
          </a:bodyPr>
          <a:lstStyle/>
          <a:p>
            <a:r>
              <a:rPr lang="en-US" sz="4000" b="1" i="1" dirty="0">
                <a:solidFill>
                  <a:schemeClr val="bg2"/>
                </a:solidFill>
                <a:latin typeface="Century Gothic" panose="020B0502020202020204" pitchFamily="34" charset="0"/>
              </a:rPr>
              <a:t>SECTION L continued: </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In the planning of the program/event, have you thought of proactive accommodations for community members who may have physical accessibility requirements (think about your partners in sections E/F/G/H)? </a:t>
            </a: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8" name="Audio Recording Aug 28, 2022 at 1:43:57 PM" descr="Audio Recording Aug 28, 2022 at 1:43:57 PM">
            <a:hlinkClick r:id="" action="ppaction://media"/>
            <a:extLst>
              <a:ext uri="{FF2B5EF4-FFF2-40B4-BE49-F238E27FC236}">
                <a16:creationId xmlns:a16="http://schemas.microsoft.com/office/drawing/2014/main" id="{4308EFDD-F37B-6385-CED6-91961626DD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28387" y="950283"/>
            <a:ext cx="812800" cy="812800"/>
          </a:xfrm>
          <a:prstGeom prst="rect">
            <a:avLst/>
          </a:prstGeom>
        </p:spPr>
      </p:pic>
    </p:spTree>
    <p:extLst>
      <p:ext uri="{BB962C8B-B14F-4D97-AF65-F5344CB8AC3E}">
        <p14:creationId xmlns:p14="http://schemas.microsoft.com/office/powerpoint/2010/main" val="22822558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2: Impact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89313" y="2789684"/>
            <a:ext cx="6594118" cy="8063746"/>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Have you considered proactively including food for those who have religious, allergy and/or personal dietary restrictions? </a:t>
            </a:r>
          </a:p>
          <a:p>
            <a:pPr marL="285750" lvl="0" indent="-285750">
              <a:buFont typeface="Arial" panose="020B0604020202020204" pitchFamily="34" charset="0"/>
              <a:buChar char="•"/>
            </a:pPr>
            <a:endParaRPr lang="en-CA" sz="2800"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Another consideration to reflect on is whether alcoholic beverages are being served. If so, it is important to note that this should prompt further discussions with your partners about how serving alcoholic beverages may impact the inclusion for your </a:t>
            </a:r>
          </a:p>
          <a:p>
            <a:pPr lvl="0"/>
            <a:r>
              <a:rPr lang="en-US" sz="2800" i="1" dirty="0">
                <a:solidFill>
                  <a:schemeClr val="accent4"/>
                </a:solidFill>
                <a:latin typeface="Century Gothic" panose="020B0502020202020204" pitchFamily="34" charset="0"/>
              </a:rPr>
              <a:t>     event for the Ivey community.</a:t>
            </a:r>
            <a:endParaRPr lang="en-CA" sz="2800" dirty="0">
              <a:solidFill>
                <a:schemeClr val="accent4"/>
              </a:solidFill>
              <a:latin typeface="Century Gothic" panose="020B050202020202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4268038"/>
            <a:ext cx="10626534" cy="4524315"/>
          </a:xfrm>
          <a:prstGeom prst="rect">
            <a:avLst/>
          </a:prstGeom>
          <a:noFill/>
          <a:ln>
            <a:noFill/>
          </a:ln>
        </p:spPr>
        <p:txBody>
          <a:bodyPr wrap="square" rtlCol="0">
            <a:spAutoFit/>
          </a:bodyPr>
          <a:lstStyle/>
          <a:p>
            <a:r>
              <a:rPr lang="en-US" sz="4000" b="1" i="1" dirty="0">
                <a:solidFill>
                  <a:schemeClr val="bg2"/>
                </a:solidFill>
                <a:latin typeface="Century Gothic" panose="020B0502020202020204" pitchFamily="34" charset="0"/>
              </a:rPr>
              <a:t>SECTION M: </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Is this event inclusive for various social-cultural identities that are represented by your identified partners in sections (E/F/G/H)? And have you thought about the broader Ivey community?</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8" name="Audio Recording Aug 28, 2022 at 1:47:57 PM" descr="Audio Recording Aug 28, 2022 at 1:47:57 PM">
            <a:hlinkClick r:id="" action="ppaction://media"/>
            <a:extLst>
              <a:ext uri="{FF2B5EF4-FFF2-40B4-BE49-F238E27FC236}">
                <a16:creationId xmlns:a16="http://schemas.microsoft.com/office/drawing/2014/main" id="{4109BE7B-D237-5120-219C-8E8B06F242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28387" y="950283"/>
            <a:ext cx="812800" cy="812800"/>
          </a:xfrm>
          <a:prstGeom prst="rect">
            <a:avLst/>
          </a:prstGeom>
        </p:spPr>
      </p:pic>
    </p:spTree>
    <p:extLst>
      <p:ext uri="{BB962C8B-B14F-4D97-AF65-F5344CB8AC3E}">
        <p14:creationId xmlns:p14="http://schemas.microsoft.com/office/powerpoint/2010/main" val="40728300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2: Impact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299475" y="2493238"/>
            <a:ext cx="6594118" cy="8433078"/>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600" i="1" dirty="0">
                <a:solidFill>
                  <a:schemeClr val="accent4"/>
                </a:solidFill>
                <a:latin typeface="Century Gothic" panose="020B0502020202020204" pitchFamily="34" charset="0"/>
              </a:rPr>
              <a:t>Have you ensured, to the best of your ability, that the people who are running and supporting the event hold diversity that’s reflective of the group who is coming (sections E/F/G/H)? For instance, what are the identities of the event/program staff including the greeters, speakers, food handlers, etc.? </a:t>
            </a:r>
          </a:p>
          <a:p>
            <a:pPr marL="285750" lvl="0" indent="-285750">
              <a:buFont typeface="Arial" panose="020B0604020202020204" pitchFamily="34" charset="0"/>
              <a:buChar char="•"/>
            </a:pPr>
            <a:endParaRPr lang="en-CA" sz="2600"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600" i="1" dirty="0">
                <a:solidFill>
                  <a:schemeClr val="accent4"/>
                </a:solidFill>
                <a:latin typeface="Century Gothic" panose="020B0502020202020204" pitchFamily="34" charset="0"/>
              </a:rPr>
              <a:t>Is your event inclusive to a broad range of socioeconomic backgrounds? What have you done to address any prohibitive financial costs required to participate in the planned program?</a:t>
            </a:r>
            <a:endParaRPr lang="en-CA" sz="2600" dirty="0">
              <a:solidFill>
                <a:schemeClr val="accent4"/>
              </a:solidFill>
              <a:latin typeface="Century Gothic" panose="020B050202020202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5067576"/>
            <a:ext cx="10626534" cy="3416320"/>
          </a:xfrm>
          <a:prstGeom prst="rect">
            <a:avLst/>
          </a:prstGeom>
          <a:noFill/>
          <a:ln>
            <a:noFill/>
          </a:ln>
        </p:spPr>
        <p:txBody>
          <a:bodyPr wrap="square" rtlCol="0">
            <a:spAutoFit/>
          </a:bodyPr>
          <a:lstStyle/>
          <a:p>
            <a:r>
              <a:rPr lang="en-US" sz="4000" b="1" i="1" dirty="0">
                <a:solidFill>
                  <a:schemeClr val="bg2"/>
                </a:solidFill>
                <a:latin typeface="Century Gothic" panose="020B0502020202020204" pitchFamily="34" charset="0"/>
              </a:rPr>
              <a:t>SECTION M continued: </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Is this event inclusive for various social-cultural identities that are represented by your identified partners in sections (E/F/G/H)?</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8" name="Audio Recording Aug 28, 2022 at 1:52:06 PM" descr="Audio Recording Aug 28, 2022 at 1:52:06 PM">
            <a:hlinkClick r:id="" action="ppaction://media"/>
            <a:extLst>
              <a:ext uri="{FF2B5EF4-FFF2-40B4-BE49-F238E27FC236}">
                <a16:creationId xmlns:a16="http://schemas.microsoft.com/office/drawing/2014/main" id="{370F878F-9C78-D2A4-F949-53A8BA1602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14544" y="948977"/>
            <a:ext cx="812800" cy="812800"/>
          </a:xfrm>
          <a:prstGeom prst="rect">
            <a:avLst/>
          </a:prstGeom>
        </p:spPr>
      </p:pic>
    </p:spTree>
    <p:extLst>
      <p:ext uri="{BB962C8B-B14F-4D97-AF65-F5344CB8AC3E}">
        <p14:creationId xmlns:p14="http://schemas.microsoft.com/office/powerpoint/2010/main" val="8525493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6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2: Impact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299475" y="2645638"/>
            <a:ext cx="6594118" cy="8063746"/>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342900" indent="-342900">
              <a:buFont typeface="Arial" panose="020B0604020202020204" pitchFamily="34" charset="0"/>
              <a:buChar char="•"/>
            </a:pPr>
            <a:r>
              <a:rPr lang="en-US" sz="2800" i="1" dirty="0">
                <a:solidFill>
                  <a:schemeClr val="accent4"/>
                </a:solidFill>
                <a:latin typeface="Century Gothic" panose="020B0502020202020204" pitchFamily="34" charset="0"/>
              </a:rPr>
              <a:t>If this event spans over a few hours, a full day or is a multi-day agenda, have you considered the needs of those participants who may be required to participate in obligatory religious practices? For example, have you considered the need for a prayer space for Muslim community members? This is a proactive accommodation that will model to your community that these necessities have already been considered and taken care of before the event begins. </a:t>
            </a:r>
            <a:endParaRPr lang="en-CA" sz="2800" dirty="0">
              <a:solidFill>
                <a:schemeClr val="accent4"/>
              </a:solidFill>
              <a:latin typeface="Century Gothic" panose="020B050202020202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151202" y="4676189"/>
            <a:ext cx="10626534" cy="3416320"/>
          </a:xfrm>
          <a:prstGeom prst="rect">
            <a:avLst/>
          </a:prstGeom>
          <a:noFill/>
          <a:ln>
            <a:noFill/>
          </a:ln>
        </p:spPr>
        <p:txBody>
          <a:bodyPr wrap="square" rtlCol="0">
            <a:spAutoFit/>
          </a:bodyPr>
          <a:lstStyle/>
          <a:p>
            <a:r>
              <a:rPr lang="en-US" sz="4000" b="1" i="1" dirty="0">
                <a:solidFill>
                  <a:schemeClr val="bg2"/>
                </a:solidFill>
                <a:latin typeface="Century Gothic" panose="020B0502020202020204" pitchFamily="34" charset="0"/>
              </a:rPr>
              <a:t>SECTION M continued: </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Is this event inclusive for various social-cultural identities that are represented by your identified partners in sections (E/F/G/H)?</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8" name="Audio Recording Aug 28, 2022 at 1:58:32 PM" descr="Audio Recording Aug 28, 2022 at 1:58:32 PM">
            <a:hlinkClick r:id="" action="ppaction://media"/>
            <a:extLst>
              <a:ext uri="{FF2B5EF4-FFF2-40B4-BE49-F238E27FC236}">
                <a16:creationId xmlns:a16="http://schemas.microsoft.com/office/drawing/2014/main" id="{E1739313-67F2-089D-C54B-57783FBF46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70822" y="950283"/>
            <a:ext cx="812800" cy="812800"/>
          </a:xfrm>
          <a:prstGeom prst="rect">
            <a:avLst/>
          </a:prstGeom>
        </p:spPr>
      </p:pic>
    </p:spTree>
    <p:extLst>
      <p:ext uri="{BB962C8B-B14F-4D97-AF65-F5344CB8AC3E}">
        <p14:creationId xmlns:p14="http://schemas.microsoft.com/office/powerpoint/2010/main" val="14003158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34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2: Impact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03081" y="2099934"/>
            <a:ext cx="6594118" cy="8817799"/>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t>
            </a:r>
          </a:p>
          <a:p>
            <a:pPr algn="ctr"/>
            <a:r>
              <a:rPr lang="en-US" b="1" i="1" dirty="0">
                <a:solidFill>
                  <a:schemeClr val="accent4"/>
                </a:solidFill>
                <a:latin typeface="Century Gothic" panose="020B0502020202020204" pitchFamily="34" charset="0"/>
              </a:rPr>
              <a:t>ASK YOURSELF: </a:t>
            </a:r>
          </a:p>
          <a:p>
            <a:endParaRPr lang="en-US" b="1"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700" i="1" dirty="0">
                <a:solidFill>
                  <a:schemeClr val="accent4"/>
                </a:solidFill>
                <a:latin typeface="Century Gothic" panose="020B0502020202020204" pitchFamily="34" charset="0"/>
              </a:rPr>
              <a:t>If there will be music playing at your event/program, can you think about the sociocultural impact the lyrics may have? Here is a </a:t>
            </a:r>
            <a:r>
              <a:rPr lang="en-US" sz="2700" b="1" i="1" dirty="0">
                <a:solidFill>
                  <a:schemeClr val="accent4"/>
                </a:solidFill>
                <a:latin typeface="Century Gothic" panose="020B0502020202020204" pitchFamily="34" charset="0"/>
              </a:rPr>
              <a:t>tip: </a:t>
            </a:r>
            <a:r>
              <a:rPr lang="en-US" sz="2700" i="1" dirty="0">
                <a:solidFill>
                  <a:schemeClr val="accent4"/>
                </a:solidFill>
                <a:latin typeface="Century Gothic" panose="020B0502020202020204" pitchFamily="34" charset="0"/>
              </a:rPr>
              <a:t>read the lyrics out loud and see how it sounds as a poem. Read it to your planning group and see the reactions of both the committee members and the partners you’ve included in this process. Another</a:t>
            </a:r>
            <a:r>
              <a:rPr lang="en-US" sz="2700" b="1" i="1" dirty="0">
                <a:solidFill>
                  <a:schemeClr val="accent4"/>
                </a:solidFill>
                <a:latin typeface="Century Gothic" panose="020B0502020202020204" pitchFamily="34" charset="0"/>
              </a:rPr>
              <a:t> tip</a:t>
            </a:r>
            <a:r>
              <a:rPr lang="en-US" sz="2700" i="1" dirty="0">
                <a:solidFill>
                  <a:schemeClr val="accent4"/>
                </a:solidFill>
                <a:latin typeface="Century Gothic" panose="020B0502020202020204" pitchFamily="34" charset="0"/>
              </a:rPr>
              <a:t>: Spotify and Apple have campus-friendly playlists for community program/events. </a:t>
            </a:r>
          </a:p>
          <a:p>
            <a:pPr marL="285750" lvl="0" indent="-285750">
              <a:buFont typeface="Arial" panose="020B0604020202020204" pitchFamily="34" charset="0"/>
              <a:buChar char="•"/>
            </a:pPr>
            <a:endParaRPr lang="en-CA" sz="2700" dirty="0">
              <a:solidFill>
                <a:schemeClr val="accent4"/>
              </a:solidFill>
              <a:latin typeface="Century Gothic" panose="020B0502020202020204" pitchFamily="34" charset="0"/>
            </a:endParaRPr>
          </a:p>
          <a:p>
            <a:pPr marL="285750" indent="-285750" algn="ctr">
              <a:buFont typeface="Arial" panose="020B0604020202020204" pitchFamily="34" charset="0"/>
              <a:buChar char="•"/>
            </a:pPr>
            <a:r>
              <a:rPr lang="en-US" sz="2700" u="sng" dirty="0">
                <a:solidFill>
                  <a:schemeClr val="accent1">
                    <a:lumMod val="50000"/>
                    <a:lumOff val="50000"/>
                  </a:schemeClr>
                </a:solidFill>
                <a:latin typeface="Century Gothic" panose="020B0502020202020204" pitchFamily="34" charset="0"/>
                <a:hlinkClick r:id="rId5">
                  <a:extLst>
                    <a:ext uri="{A12FA001-AC4F-418D-AE19-62706E023703}">
                      <ahyp:hlinkClr xmlns:ahyp="http://schemas.microsoft.com/office/drawing/2018/hyperlinkcolor" val="tx"/>
                    </a:ext>
                  </a:extLst>
                </a:hlinkClick>
              </a:rPr>
              <a:t>https://open.spotify.com/album/2q5nhxyM2icNrbx4c2KyRp</a:t>
            </a:r>
            <a:r>
              <a:rPr lang="en-US" sz="2700" dirty="0">
                <a:solidFill>
                  <a:schemeClr val="accent1">
                    <a:lumMod val="50000"/>
                    <a:lumOff val="50000"/>
                  </a:schemeClr>
                </a:solidFill>
                <a:latin typeface="Century Gothic" panose="020B0502020202020204" pitchFamily="34" charset="0"/>
              </a:rPr>
              <a:t> </a:t>
            </a:r>
            <a:endParaRPr lang="en-CA" sz="2700" dirty="0">
              <a:solidFill>
                <a:schemeClr val="accent1">
                  <a:lumMod val="50000"/>
                  <a:lumOff val="50000"/>
                </a:schemeClr>
              </a:solidFill>
              <a:latin typeface="Century Gothic" panose="020B050202020202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828201" y="5017299"/>
            <a:ext cx="10626534" cy="3416320"/>
          </a:xfrm>
          <a:prstGeom prst="rect">
            <a:avLst/>
          </a:prstGeom>
          <a:noFill/>
          <a:ln>
            <a:noFill/>
          </a:ln>
        </p:spPr>
        <p:txBody>
          <a:bodyPr wrap="square" rtlCol="0">
            <a:spAutoFit/>
          </a:bodyPr>
          <a:lstStyle/>
          <a:p>
            <a:r>
              <a:rPr lang="en-US" sz="4000" b="1" i="1" dirty="0">
                <a:solidFill>
                  <a:schemeClr val="bg2"/>
                </a:solidFill>
                <a:latin typeface="Century Gothic" panose="020B0502020202020204" pitchFamily="34" charset="0"/>
              </a:rPr>
              <a:t>SECTION M continued: </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Is this event inclusive for various social-cultural identities that are represented by your identified partners in sections (E/F/G/H)?</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8" name="Audio Recording Aug 28, 2022 at 2:03:12 PM" descr="Audio Recording Aug 28, 2022 at 2:03:12 PM">
            <a:hlinkClick r:id="" action="ppaction://media"/>
            <a:extLst>
              <a:ext uri="{FF2B5EF4-FFF2-40B4-BE49-F238E27FC236}">
                <a16:creationId xmlns:a16="http://schemas.microsoft.com/office/drawing/2014/main" id="{B5F4113E-E404-D138-08B8-7D8A49CE8B9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285271" y="948977"/>
            <a:ext cx="812800" cy="812800"/>
          </a:xfrm>
          <a:prstGeom prst="rect">
            <a:avLst/>
          </a:prstGeom>
        </p:spPr>
      </p:pic>
    </p:spTree>
    <p:extLst>
      <p:ext uri="{BB962C8B-B14F-4D97-AF65-F5344CB8AC3E}">
        <p14:creationId xmlns:p14="http://schemas.microsoft.com/office/powerpoint/2010/main" val="562276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82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3: Communication</a:t>
            </a:r>
          </a:p>
          <a:p>
            <a:endParaRPr lang="en-US" sz="7200" dirty="0">
              <a:solidFill>
                <a:schemeClr val="bg1"/>
              </a:solidFill>
            </a:endParaRPr>
          </a:p>
        </p:txBody>
      </p:sp>
      <p:sp>
        <p:nvSpPr>
          <p:cNvPr id="8" name="Oval 7">
            <a:extLst>
              <a:ext uri="{FF2B5EF4-FFF2-40B4-BE49-F238E27FC236}">
                <a16:creationId xmlns:a16="http://schemas.microsoft.com/office/drawing/2014/main" id="{AC0C5907-0C47-7B0D-E831-A19733FE96A9}"/>
              </a:ext>
            </a:extLst>
          </p:cNvPr>
          <p:cNvSpPr/>
          <p:nvPr/>
        </p:nvSpPr>
        <p:spPr>
          <a:xfrm>
            <a:off x="3602506" y="2729950"/>
            <a:ext cx="8586319" cy="8336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F4B1FBEC-B6BA-C662-04B9-7EC582282DE6}"/>
              </a:ext>
            </a:extLst>
          </p:cNvPr>
          <p:cNvSpPr txBox="1"/>
          <p:nvPr/>
        </p:nvSpPr>
        <p:spPr>
          <a:xfrm>
            <a:off x="4322172" y="4676189"/>
            <a:ext cx="7338444" cy="4524315"/>
          </a:xfrm>
          <a:prstGeom prst="rect">
            <a:avLst/>
          </a:prstGeom>
          <a:noFill/>
        </p:spPr>
        <p:txBody>
          <a:bodyPr wrap="square" rtlCol="0">
            <a:spAutoFit/>
          </a:bodyPr>
          <a:lstStyle/>
          <a:p>
            <a:pPr algn="ctr"/>
            <a:r>
              <a:rPr lang="en-US" dirty="0">
                <a:solidFill>
                  <a:schemeClr val="accent4"/>
                </a:solidFill>
                <a:latin typeface="Century Gothic" panose="020B0502020202020204" pitchFamily="34" charset="0"/>
              </a:rPr>
              <a:t>In this next part of the workbook, we will be talking about sections N to Q, which are located in the </a:t>
            </a:r>
            <a:r>
              <a:rPr lang="en-US" b="1" dirty="0">
                <a:solidFill>
                  <a:schemeClr val="accent4"/>
                </a:solidFill>
                <a:latin typeface="Century Gothic" panose="020B0502020202020204" pitchFamily="34" charset="0"/>
              </a:rPr>
              <a:t>Communications </a:t>
            </a:r>
            <a:r>
              <a:rPr lang="en-US" dirty="0">
                <a:solidFill>
                  <a:schemeClr val="accent4"/>
                </a:solidFill>
                <a:latin typeface="Century Gothic" panose="020B0502020202020204" pitchFamily="34" charset="0"/>
              </a:rPr>
              <a:t>section of the </a:t>
            </a:r>
            <a:r>
              <a:rPr lang="en-US" i="1" dirty="0">
                <a:solidFill>
                  <a:schemeClr val="accent4"/>
                </a:solidFill>
                <a:latin typeface="Century Gothic" panose="020B0502020202020204" pitchFamily="34" charset="0"/>
              </a:rPr>
              <a:t>Planning Canvas</a:t>
            </a:r>
            <a:r>
              <a:rPr lang="en-US" dirty="0">
                <a:solidFill>
                  <a:schemeClr val="accent4"/>
                </a:solidFill>
                <a:latin typeface="Century Gothic" panose="020B0502020202020204" pitchFamily="34" charset="0"/>
              </a:rPr>
              <a:t>, which is outlined in the colour blue. </a:t>
            </a:r>
          </a:p>
          <a:p>
            <a:pPr algn="ctr"/>
            <a:endParaRPr lang="en-US" dirty="0">
              <a:solidFill>
                <a:schemeClr val="accent4"/>
              </a:solidFill>
              <a:latin typeface="Century Gothic" panose="020B0502020202020204" pitchFamily="34" charset="0"/>
            </a:endParaRPr>
          </a:p>
        </p:txBody>
      </p:sp>
      <p:pic>
        <p:nvPicPr>
          <p:cNvPr id="3" name="Picture 2">
            <a:extLst>
              <a:ext uri="{FF2B5EF4-FFF2-40B4-BE49-F238E27FC236}">
                <a16:creationId xmlns:a16="http://schemas.microsoft.com/office/drawing/2014/main" id="{07A89826-777F-2256-F9B9-06A78B755DA8}"/>
              </a:ext>
            </a:extLst>
          </p:cNvPr>
          <p:cNvPicPr>
            <a:picLocks noChangeAspect="1"/>
          </p:cNvPicPr>
          <p:nvPr/>
        </p:nvPicPr>
        <p:blipFill rotWithShape="1">
          <a:blip r:embed="rId5"/>
          <a:srcRect l="75920" t="772" b="40740"/>
          <a:stretch/>
        </p:blipFill>
        <p:spPr>
          <a:xfrm>
            <a:off x="14545948" y="3176806"/>
            <a:ext cx="4681996" cy="7747328"/>
          </a:xfrm>
          <a:prstGeom prst="rect">
            <a:avLst/>
          </a:prstGeom>
        </p:spPr>
      </p:pic>
      <p:pic>
        <p:nvPicPr>
          <p:cNvPr id="7" name="Audio Recording Aug 28, 2022 at 2:03:37 PM" descr="Audio Recording Aug 28, 2022 at 2:03:37 PM">
            <a:hlinkClick r:id="" action="ppaction://media"/>
            <a:extLst>
              <a:ext uri="{FF2B5EF4-FFF2-40B4-BE49-F238E27FC236}">
                <a16:creationId xmlns:a16="http://schemas.microsoft.com/office/drawing/2014/main" id="{53C89327-718A-3618-AE4D-CE41863A534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979414" y="1209844"/>
            <a:ext cx="812800" cy="812800"/>
          </a:xfrm>
          <a:prstGeom prst="rect">
            <a:avLst/>
          </a:prstGeom>
        </p:spPr>
      </p:pic>
    </p:spTree>
    <p:extLst>
      <p:ext uri="{BB962C8B-B14F-4D97-AF65-F5344CB8AC3E}">
        <p14:creationId xmlns:p14="http://schemas.microsoft.com/office/powerpoint/2010/main" val="2691367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8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931653" y="1138056"/>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r>
              <a:rPr lang="en-US" sz="8800" dirty="0">
                <a:solidFill>
                  <a:schemeClr val="bg1"/>
                </a:solidFill>
                <a:latin typeface="Century Gothic" panose="020B0502020202020204" pitchFamily="34" charset="0"/>
              </a:rPr>
              <a:t>ACKNOWLEDGEMENTS</a:t>
            </a: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r>
              <a:rPr lang="en-US" sz="4000" dirty="0">
                <a:solidFill>
                  <a:schemeClr val="bg1"/>
                </a:solidFill>
                <a:latin typeface="Century Gothic" panose="020B0502020202020204" pitchFamily="34" charset="0"/>
              </a:rPr>
              <a:t>We want to thank the Ivey community for participating in the design process for the creation of this tool. We learned so much from each member of the community that has taken the time to use this tool; tell us about their experiences with the tool; and how we could continue to refine the design for the community.</a:t>
            </a:r>
            <a:endParaRPr lang="en-CA" sz="4000" dirty="0">
              <a:solidFill>
                <a:schemeClr val="bg1"/>
              </a:solidFill>
              <a:latin typeface="Century Gothic" panose="020B0502020202020204" pitchFamily="34" charset="0"/>
            </a:endParaRPr>
          </a:p>
          <a:p>
            <a:r>
              <a:rPr lang="en-US" sz="4000" b="1" dirty="0">
                <a:solidFill>
                  <a:schemeClr val="bg1"/>
                </a:solidFill>
                <a:latin typeface="Century Gothic" panose="020B0502020202020204" pitchFamily="34" charset="0"/>
              </a:rPr>
              <a:t>A Note on Version 2.0:</a:t>
            </a:r>
            <a:endParaRPr lang="en-CA" sz="4000" b="1" dirty="0">
              <a:solidFill>
                <a:schemeClr val="bg1"/>
              </a:solidFill>
              <a:latin typeface="Century Gothic" panose="020B0502020202020204" pitchFamily="34" charset="0"/>
            </a:endParaRPr>
          </a:p>
          <a:p>
            <a:r>
              <a:rPr lang="en-US" sz="4000" dirty="0">
                <a:solidFill>
                  <a:schemeClr val="bg1"/>
                </a:solidFill>
                <a:latin typeface="Century Gothic" panose="020B0502020202020204" pitchFamily="34" charset="0"/>
              </a:rPr>
              <a:t>In this version of the Ivey Inclusive Community Planning Tool, we have worked to increase the accessibility of the tool, by integrating best practices for accessible design. We know this work is never complete. So, you will see new versions of this tool emerge as we continue our practice of learning and unlearning a</a:t>
            </a:r>
            <a:endParaRPr lang="en-CA" sz="4000" dirty="0">
              <a:solidFill>
                <a:schemeClr val="bg1"/>
              </a:solidFill>
              <a:latin typeface="Century Gothic" panose="020B0502020202020204" pitchFamily="34" charset="0"/>
            </a:endParaRPr>
          </a:p>
          <a:p>
            <a:endParaRPr lang="en-US" sz="4000" dirty="0">
              <a:solidFill>
                <a:schemeClr val="bg1"/>
              </a:solidFill>
              <a:latin typeface="Century Gothic" panose="020B0502020202020204" pitchFamily="34" charset="0"/>
            </a:endParaRPr>
          </a:p>
        </p:txBody>
      </p:sp>
      <p:pic>
        <p:nvPicPr>
          <p:cNvPr id="6" name="Audio Recording Aug 28, 2022 at 12:56:12 PM" descr="Audio Recording Aug 28, 2022 at 12:56:12 PM">
            <a:hlinkClick r:id="" action="ppaction://media"/>
            <a:extLst>
              <a:ext uri="{FF2B5EF4-FFF2-40B4-BE49-F238E27FC236}">
                <a16:creationId xmlns:a16="http://schemas.microsoft.com/office/drawing/2014/main" id="{10E8CBBC-7E46-1C84-BA7F-33AA876C86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734787" y="969795"/>
            <a:ext cx="812800" cy="812800"/>
          </a:xfrm>
          <a:prstGeom prst="rect">
            <a:avLst/>
          </a:prstGeom>
        </p:spPr>
      </p:pic>
    </p:spTree>
    <p:extLst>
      <p:ext uri="{BB962C8B-B14F-4D97-AF65-F5344CB8AC3E}">
        <p14:creationId xmlns:p14="http://schemas.microsoft.com/office/powerpoint/2010/main" val="21260810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6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3: Communication</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03081" y="3552953"/>
            <a:ext cx="6594118" cy="6340197"/>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457200" indent="-457200">
              <a:buFont typeface="Arial" panose="020B0604020202020204" pitchFamily="34" charset="0"/>
              <a:buChar char="•"/>
            </a:pPr>
            <a:r>
              <a:rPr lang="en-US" sz="2800" dirty="0">
                <a:solidFill>
                  <a:schemeClr val="accent4"/>
                </a:solidFill>
                <a:latin typeface="Century Gothic" panose="020B0502020202020204" pitchFamily="34" charset="0"/>
              </a:rPr>
              <a:t>When you developed your communications plan, did you consult widely with a group of people who hold </a:t>
            </a:r>
            <a:r>
              <a:rPr lang="en-US" sz="2800" i="1" dirty="0">
                <a:solidFill>
                  <a:schemeClr val="accent4"/>
                </a:solidFill>
                <a:latin typeface="Century Gothic" panose="020B0502020202020204" pitchFamily="34" charset="0"/>
              </a:rPr>
              <a:t>a diverse set of identities to ensure that the communications, images, and the spaces you intend to promote the communications are accessible and inclusive (think about sections E/F/G/H) and your partners? </a:t>
            </a:r>
            <a:endParaRPr lang="en-CA" sz="2800" dirty="0">
              <a:solidFill>
                <a:schemeClr val="accent4"/>
              </a:solidFill>
              <a:latin typeface="Century Gothic" panose="020B050202020202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4666690"/>
            <a:ext cx="10626534" cy="2862322"/>
          </a:xfrm>
          <a:prstGeom prst="rect">
            <a:avLst/>
          </a:prstGeom>
          <a:noFill/>
          <a:ln>
            <a:noFill/>
          </a:ln>
        </p:spPr>
        <p:txBody>
          <a:bodyPr wrap="square" rtlCol="0">
            <a:spAutoFit/>
          </a:bodyPr>
          <a:lstStyle/>
          <a:p>
            <a:pPr marL="0" indent="0">
              <a:buNone/>
            </a:pPr>
            <a:r>
              <a:rPr lang="en-US" sz="4000" b="1" dirty="0">
                <a:solidFill>
                  <a:schemeClr val="bg2"/>
                </a:solidFill>
                <a:latin typeface="Century Gothic" panose="020B0502020202020204" pitchFamily="34" charset="0"/>
              </a:rPr>
              <a:t>Section N:</a:t>
            </a:r>
            <a:endParaRPr lang="en-US" sz="4000"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Are you using proactive communication for the planning of your event/program? </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8" name="Audio Recording Aug 28, 2022 at 2:04:25 PM" descr="Audio Recording Aug 28, 2022 at 2:04:25 PM">
            <a:hlinkClick r:id="" action="ppaction://media"/>
            <a:extLst>
              <a:ext uri="{FF2B5EF4-FFF2-40B4-BE49-F238E27FC236}">
                <a16:creationId xmlns:a16="http://schemas.microsoft.com/office/drawing/2014/main" id="{DE76F4C4-05DD-3C52-2D3E-52378BB851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11396" y="950283"/>
            <a:ext cx="812800" cy="812800"/>
          </a:xfrm>
          <a:prstGeom prst="rect">
            <a:avLst/>
          </a:prstGeom>
        </p:spPr>
      </p:pic>
    </p:spTree>
    <p:extLst>
      <p:ext uri="{BB962C8B-B14F-4D97-AF65-F5344CB8AC3E}">
        <p14:creationId xmlns:p14="http://schemas.microsoft.com/office/powerpoint/2010/main" val="372566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92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3: Communication</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282830" y="2212599"/>
            <a:ext cx="6594118" cy="8494633"/>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Have you consulted an intercultural calendar?</a:t>
            </a:r>
          </a:p>
          <a:p>
            <a:pPr marL="285750" indent="-285750">
              <a:buFont typeface="Arial" panose="020B0604020202020204" pitchFamily="34" charset="0"/>
              <a:buChar char="•"/>
            </a:pPr>
            <a:r>
              <a:rPr lang="en-US" sz="2800" u="sng" dirty="0">
                <a:solidFill>
                  <a:schemeClr val="accent1">
                    <a:lumMod val="50000"/>
                    <a:lumOff val="50000"/>
                  </a:schemeClr>
                </a:solidFill>
                <a:latin typeface="Century Gothic" panose="020B0502020202020204" pitchFamily="34" charset="0"/>
                <a:hlinkClick r:id="rId5">
                  <a:extLst>
                    <a:ext uri="{A12FA001-AC4F-418D-AE19-62706E023703}">
                      <ahyp:hlinkClr xmlns:ahyp="http://schemas.microsoft.com/office/drawing/2018/hyperlinkcolor" val="tx"/>
                    </a:ext>
                  </a:extLst>
                </a:hlinkClick>
              </a:rPr>
              <a:t>https://www.diversityresources.com/2022-diversity-calendar/</a:t>
            </a:r>
            <a:endParaRPr lang="en-CA" sz="2800" dirty="0">
              <a:solidFill>
                <a:schemeClr val="accent1">
                  <a:lumMod val="50000"/>
                  <a:lumOff val="50000"/>
                </a:schemeClr>
              </a:solidFill>
              <a:latin typeface="Century Gothic" panose="020B0502020202020204" pitchFamily="34" charset="0"/>
            </a:endParaRPr>
          </a:p>
          <a:p>
            <a:pPr lvl="0"/>
            <a:endParaRPr lang="en-US" sz="2800" i="1" dirty="0">
              <a:latin typeface="Century Gothic" panose="020B0502020202020204" pitchFamily="34" charset="0"/>
            </a:endParaRPr>
          </a:p>
          <a:p>
            <a:pPr marL="285750" indent="-285750">
              <a:buFont typeface="Arial" panose="020B0604020202020204" pitchFamily="34" charset="0"/>
              <a:buChar char="•"/>
            </a:pPr>
            <a:r>
              <a:rPr lang="en-US" sz="2800" i="1" dirty="0">
                <a:solidFill>
                  <a:schemeClr val="accent4"/>
                </a:solidFill>
                <a:latin typeface="Century Gothic" panose="020B0502020202020204" pitchFamily="34" charset="0"/>
              </a:rPr>
              <a:t>Have you used AODA standards? </a:t>
            </a:r>
          </a:p>
          <a:p>
            <a:pPr marL="285750" lvl="0" indent="-285750">
              <a:buFont typeface="Arial" panose="020B0604020202020204" pitchFamily="34" charset="0"/>
              <a:buChar char="•"/>
            </a:pPr>
            <a:r>
              <a:rPr lang="en-US" sz="2800" i="1" dirty="0">
                <a:latin typeface="Century Gothic" panose="020B0502020202020204" pitchFamily="34" charset="0"/>
              </a:rPr>
              <a:t> </a:t>
            </a:r>
            <a:r>
              <a:rPr lang="en-US" sz="2800" i="1" u="sng" dirty="0">
                <a:solidFill>
                  <a:schemeClr val="accent1">
                    <a:lumMod val="50000"/>
                    <a:lumOff val="50000"/>
                  </a:schemeClr>
                </a:solidFill>
                <a:latin typeface="Century Gothic" panose="020B0502020202020204" pitchFamily="34" charset="0"/>
                <a:hlinkClick r:id="rId6">
                  <a:extLst>
                    <a:ext uri="{A12FA001-AC4F-418D-AE19-62706E023703}">
                      <ahyp:hlinkClr xmlns:ahyp="http://schemas.microsoft.com/office/drawing/2018/hyperlinkcolor" val="tx"/>
                    </a:ext>
                  </a:extLst>
                </a:hlinkClick>
              </a:rPr>
              <a:t>https://aoda.ca/what-are-aoda-standards/</a:t>
            </a:r>
            <a:endParaRPr lang="en-US" sz="2800" i="1" u="sng" dirty="0">
              <a:solidFill>
                <a:schemeClr val="accent1">
                  <a:lumMod val="50000"/>
                  <a:lumOff val="50000"/>
                </a:schemeClr>
              </a:solidFill>
              <a:latin typeface="Century Gothic" panose="020B0502020202020204" pitchFamily="34" charset="0"/>
            </a:endParaRPr>
          </a:p>
          <a:p>
            <a:pPr marL="285750" lvl="0" indent="-285750">
              <a:buFont typeface="Arial" panose="020B0604020202020204" pitchFamily="34" charset="0"/>
              <a:buChar char="•"/>
            </a:pPr>
            <a:endParaRPr lang="en-CA" sz="2800" dirty="0">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Is your printed material voice to text compliant, and accessible across a number of platforms? </a:t>
            </a:r>
            <a:r>
              <a:rPr lang="en-US" sz="2800" i="1" u="sng" dirty="0">
                <a:solidFill>
                  <a:schemeClr val="accent1">
                    <a:lumMod val="50000"/>
                    <a:lumOff val="50000"/>
                  </a:schemeClr>
                </a:solidFill>
                <a:latin typeface="Century Gothic" panose="020B0502020202020204" pitchFamily="34" charset="0"/>
                <a:hlinkClick r:id="rId7">
                  <a:extLst>
                    <a:ext uri="{A12FA001-AC4F-418D-AE19-62706E023703}">
                      <ahyp:hlinkClr xmlns:ahyp="http://schemas.microsoft.com/office/drawing/2018/hyperlinkcolor" val="tx"/>
                    </a:ext>
                  </a:extLst>
                </a:hlinkClick>
              </a:rPr>
              <a:t>https://www.microsoft.com/en-us/accessibility/microsoft-365?activetab=pivot_1:primaryr2</a:t>
            </a:r>
            <a:endParaRPr lang="en-CA" sz="2800" dirty="0">
              <a:solidFill>
                <a:schemeClr val="accent1">
                  <a:lumMod val="50000"/>
                  <a:lumOff val="50000"/>
                </a:schemeClr>
              </a:solidFill>
              <a:latin typeface="Century Gothic" panose="020B050202020202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3176806"/>
            <a:ext cx="10626534" cy="7909858"/>
          </a:xfrm>
          <a:prstGeom prst="rect">
            <a:avLst/>
          </a:prstGeom>
          <a:noFill/>
          <a:ln>
            <a:noFill/>
          </a:ln>
        </p:spPr>
        <p:txBody>
          <a:bodyPr wrap="square" rtlCol="0">
            <a:spAutoFit/>
          </a:bodyPr>
          <a:lstStyle/>
          <a:p>
            <a:r>
              <a:rPr lang="en-US" sz="4000" b="1" i="1" dirty="0">
                <a:solidFill>
                  <a:schemeClr val="bg2"/>
                </a:solidFill>
                <a:latin typeface="Century Gothic" panose="020B0502020202020204" pitchFamily="34" charset="0"/>
              </a:rPr>
              <a:t>SECTION O:</a:t>
            </a:r>
            <a:endParaRPr lang="en-CA" sz="4000" b="1" i="1" dirty="0">
              <a:solidFill>
                <a:schemeClr val="bg2"/>
              </a:solidFill>
              <a:latin typeface="Century Gothic" panose="020B0502020202020204" pitchFamily="34" charset="0"/>
            </a:endParaRPr>
          </a:p>
          <a:p>
            <a:pPr lvl="0"/>
            <a:r>
              <a:rPr lang="en-US" sz="3600" i="1" dirty="0">
                <a:solidFill>
                  <a:schemeClr val="bg2"/>
                </a:solidFill>
                <a:latin typeface="Century Gothic" panose="020B0502020202020204" pitchFamily="34" charset="0"/>
              </a:rPr>
              <a:t>Have you consulted the intercultural calendar to plan the timing of your communications plan? For example, consider if the promotion of this event starts on a day that is commemorative or observant for members of our community. </a:t>
            </a:r>
          </a:p>
          <a:p>
            <a:pPr lvl="0"/>
            <a:endParaRPr lang="en-CA" sz="3600" dirty="0">
              <a:solidFill>
                <a:schemeClr val="bg2"/>
              </a:solidFill>
              <a:latin typeface="Century Gothic" panose="020B0502020202020204" pitchFamily="34" charset="0"/>
            </a:endParaRPr>
          </a:p>
          <a:p>
            <a:r>
              <a:rPr lang="en-US" sz="4000" b="1" i="1" dirty="0">
                <a:solidFill>
                  <a:schemeClr val="bg2"/>
                </a:solidFill>
                <a:latin typeface="Century Gothic" panose="020B0502020202020204" pitchFamily="34" charset="0"/>
              </a:rPr>
              <a:t>SECTIONS P &amp; Q:</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Have you incorporated best practices for accessibility and inclusion in your communications materials and plan?</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8" name="Audio Recording Aug 28, 2022 at 2:07:41 PM" descr="Audio Recording Aug 28, 2022 at 2:07:41 PM">
            <a:hlinkClick r:id="" action="ppaction://media"/>
            <a:extLst>
              <a:ext uri="{FF2B5EF4-FFF2-40B4-BE49-F238E27FC236}">
                <a16:creationId xmlns:a16="http://schemas.microsoft.com/office/drawing/2014/main" id="{3582B907-246E-76E3-4505-9C4335413CE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1253270" y="937807"/>
            <a:ext cx="812800" cy="812800"/>
          </a:xfrm>
          <a:prstGeom prst="rect">
            <a:avLst/>
          </a:prstGeom>
        </p:spPr>
      </p:pic>
    </p:spTree>
    <p:extLst>
      <p:ext uri="{BB962C8B-B14F-4D97-AF65-F5344CB8AC3E}">
        <p14:creationId xmlns:p14="http://schemas.microsoft.com/office/powerpoint/2010/main" val="23794032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3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3: Communication</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304167" y="2911837"/>
            <a:ext cx="6594118" cy="7632859"/>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If you have videos, have you used closed captioning to make them more accessible? </a:t>
            </a:r>
          </a:p>
          <a:p>
            <a:pPr marL="285750" lvl="0" indent="-285750">
              <a:buFont typeface="Arial" panose="020B0604020202020204" pitchFamily="34" charset="0"/>
              <a:buChar char="•"/>
            </a:pPr>
            <a:endParaRPr lang="en-CA" sz="2800"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If your event is on zoom, have you enabled the closed captioning feature to increase accessibility for all participants? </a:t>
            </a:r>
          </a:p>
          <a:p>
            <a:pPr marL="285750" lvl="0" indent="-285750">
              <a:buFont typeface="Arial" panose="020B0604020202020204" pitchFamily="34" charset="0"/>
              <a:buChar char="•"/>
            </a:pPr>
            <a:endParaRPr lang="en-US" sz="2800"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If you’re recording the event/program on zoom, have you asked for permission from participants? </a:t>
            </a:r>
            <a:endParaRPr lang="en-CA" sz="2800" dirty="0">
              <a:solidFill>
                <a:schemeClr val="accent4"/>
              </a:solidFill>
              <a:latin typeface="Century Gothic" panose="020B050202020202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4676189"/>
            <a:ext cx="10626534" cy="3416320"/>
          </a:xfrm>
          <a:prstGeom prst="rect">
            <a:avLst/>
          </a:prstGeom>
          <a:noFill/>
          <a:ln>
            <a:noFill/>
          </a:ln>
        </p:spPr>
        <p:txBody>
          <a:bodyPr wrap="square" rtlCol="0">
            <a:spAutoFit/>
          </a:bodyPr>
          <a:lstStyle/>
          <a:p>
            <a:r>
              <a:rPr lang="en-US" sz="4000" b="1" i="1" dirty="0">
                <a:solidFill>
                  <a:schemeClr val="bg2"/>
                </a:solidFill>
                <a:latin typeface="Century Gothic" panose="020B0502020202020204" pitchFamily="34" charset="0"/>
              </a:rPr>
              <a:t>SECTIONS P &amp; Q continued:</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Have you incorporated best practices for accessibility and inclusion in your communications materials and plan?</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8" name="Audio Recording Aug 28, 2022 at 2:12:41 PM" descr="Audio Recording Aug 28, 2022 at 2:12:41 PM">
            <a:hlinkClick r:id="" action="ppaction://media"/>
            <a:extLst>
              <a:ext uri="{FF2B5EF4-FFF2-40B4-BE49-F238E27FC236}">
                <a16:creationId xmlns:a16="http://schemas.microsoft.com/office/drawing/2014/main" id="{0EEE00B4-D24F-2A20-6C07-426ECD26C2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11396" y="995644"/>
            <a:ext cx="812800" cy="812800"/>
          </a:xfrm>
          <a:prstGeom prst="rect">
            <a:avLst/>
          </a:prstGeom>
        </p:spPr>
      </p:pic>
    </p:spTree>
    <p:extLst>
      <p:ext uri="{BB962C8B-B14F-4D97-AF65-F5344CB8AC3E}">
        <p14:creationId xmlns:p14="http://schemas.microsoft.com/office/powerpoint/2010/main" val="2056440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3: Communication</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89313" y="2431683"/>
            <a:ext cx="6594118" cy="8494633"/>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342900" indent="-342900">
              <a:buFont typeface="Arial" panose="020B0604020202020204" pitchFamily="34" charset="0"/>
              <a:buChar char="•"/>
            </a:pPr>
            <a:r>
              <a:rPr lang="en-US" sz="2800" i="1" dirty="0">
                <a:solidFill>
                  <a:schemeClr val="accent4"/>
                </a:solidFill>
                <a:latin typeface="Century Gothic" panose="020B0502020202020204" pitchFamily="34" charset="0"/>
              </a:rPr>
              <a:t>Where possible, have you considered sign language interpretation? </a:t>
            </a:r>
          </a:p>
          <a:p>
            <a:pPr marL="342900" indent="-342900">
              <a:buFont typeface="Arial" panose="020B0604020202020204" pitchFamily="34" charset="0"/>
              <a:buChar char="•"/>
            </a:pPr>
            <a:endParaRPr lang="en-US" sz="2800" i="1" dirty="0">
              <a:solidFill>
                <a:schemeClr val="accent4"/>
              </a:solidFill>
              <a:latin typeface="Century Gothic" panose="020B0502020202020204" pitchFamily="34" charset="0"/>
            </a:endParaRPr>
          </a:p>
          <a:p>
            <a:pPr marL="342900" indent="-342900">
              <a:buFont typeface="Arial" panose="020B0604020202020204" pitchFamily="34" charset="0"/>
              <a:buChar char="•"/>
            </a:pPr>
            <a:r>
              <a:rPr lang="en-US" sz="2800" i="1" dirty="0">
                <a:solidFill>
                  <a:schemeClr val="accent4"/>
                </a:solidFill>
                <a:latin typeface="Century Gothic" panose="020B0502020202020204" pitchFamily="34" charset="0"/>
              </a:rPr>
              <a:t>In particular, with the mask mandate for COVID-19, have you considered sign language interpretation for your in-person event/program? </a:t>
            </a:r>
          </a:p>
          <a:p>
            <a:pPr marL="342900" indent="-342900">
              <a:buFont typeface="Arial" panose="020B0604020202020204" pitchFamily="34" charset="0"/>
              <a:buChar char="•"/>
            </a:pPr>
            <a:endParaRPr lang="en-US" sz="2800" i="1" dirty="0">
              <a:solidFill>
                <a:schemeClr val="accent4"/>
              </a:solidFill>
              <a:latin typeface="Century Gothic" panose="020B0502020202020204" pitchFamily="34" charset="0"/>
            </a:endParaRPr>
          </a:p>
          <a:p>
            <a:pPr marL="342900" indent="-342900">
              <a:buFont typeface="Arial" panose="020B0604020202020204" pitchFamily="34" charset="0"/>
              <a:buChar char="•"/>
            </a:pPr>
            <a:r>
              <a:rPr lang="en-US" sz="2800" i="1" dirty="0">
                <a:solidFill>
                  <a:schemeClr val="accent4"/>
                </a:solidFill>
                <a:latin typeface="Century Gothic" panose="020B0502020202020204" pitchFamily="34" charset="0"/>
              </a:rPr>
              <a:t>Have you also considered, where possible, if the identity of the interpreter is one that is in alignment with that of the speaker? </a:t>
            </a:r>
            <a:endParaRPr lang="en-CA" sz="2800" dirty="0">
              <a:solidFill>
                <a:schemeClr val="accent4"/>
              </a:solidFill>
              <a:latin typeface="Century Gothic" panose="020B050202020202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4112692"/>
            <a:ext cx="10626534" cy="3970318"/>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r>
              <a:rPr lang="en-US" sz="4000" b="1" i="1" dirty="0">
                <a:solidFill>
                  <a:schemeClr val="bg2"/>
                </a:solidFill>
                <a:latin typeface="Century Gothic" panose="020B0502020202020204" pitchFamily="34" charset="0"/>
              </a:rPr>
              <a:t>SECTIONS P &amp; Q continued:</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Have you incorporated best practices for accessibility and inclusion in your communications materials and plan?</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8" name="Audio Recording Aug 28, 2022 at 2:15:50 PM" descr="Audio Recording Aug 28, 2022 at 2:15:50 PM">
            <a:hlinkClick r:id="" action="ppaction://media"/>
            <a:extLst>
              <a:ext uri="{FF2B5EF4-FFF2-40B4-BE49-F238E27FC236}">
                <a16:creationId xmlns:a16="http://schemas.microsoft.com/office/drawing/2014/main" id="{4BEC4219-AC47-27E5-14EC-E9A247F469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85814" y="948977"/>
            <a:ext cx="812800" cy="812800"/>
          </a:xfrm>
          <a:prstGeom prst="rect">
            <a:avLst/>
          </a:prstGeom>
        </p:spPr>
      </p:pic>
    </p:spTree>
    <p:extLst>
      <p:ext uri="{BB962C8B-B14F-4D97-AF65-F5344CB8AC3E}">
        <p14:creationId xmlns:p14="http://schemas.microsoft.com/office/powerpoint/2010/main" val="7840954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3: Communication</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3706883" y="2275920"/>
            <a:ext cx="10087950" cy="97128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5275713" y="2504520"/>
            <a:ext cx="7416431" cy="8925520"/>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342900" indent="-342900">
              <a:buFont typeface="Arial" panose="020B0604020202020204" pitchFamily="34" charset="0"/>
              <a:buChar char="•"/>
            </a:pPr>
            <a:r>
              <a:rPr lang="en-US" sz="2700" i="1" dirty="0">
                <a:solidFill>
                  <a:schemeClr val="accent4"/>
                </a:solidFill>
                <a:latin typeface="Century Gothic" panose="020B0502020202020204" pitchFamily="34" charset="0"/>
              </a:rPr>
              <a:t>Have you shared your choice of images with diverse groups of people prior to publishing, to understand their reactions and perceptions to the images you have chosen?</a:t>
            </a:r>
          </a:p>
          <a:p>
            <a:pPr marL="342900" indent="-342900">
              <a:buFont typeface="Arial" panose="020B0604020202020204" pitchFamily="34" charset="0"/>
              <a:buChar char="•"/>
            </a:pPr>
            <a:r>
              <a:rPr lang="en-US" sz="2700" i="1" dirty="0">
                <a:solidFill>
                  <a:schemeClr val="accent4"/>
                </a:solidFill>
                <a:latin typeface="Century Gothic" panose="020B0502020202020204" pitchFamily="34" charset="0"/>
              </a:rPr>
              <a:t>Have you received written consent to use any images of community members that you may want to include in your communications materials?</a:t>
            </a:r>
          </a:p>
          <a:p>
            <a:pPr marL="342900" indent="-342900">
              <a:buFont typeface="Arial" panose="020B0604020202020204" pitchFamily="34" charset="0"/>
              <a:buChar char="•"/>
            </a:pPr>
            <a:r>
              <a:rPr lang="en-US" sz="2700" i="1" dirty="0">
                <a:solidFill>
                  <a:schemeClr val="accent4"/>
                </a:solidFill>
                <a:latin typeface="Century Gothic" panose="020B0502020202020204" pitchFamily="34" charset="0"/>
              </a:rPr>
              <a:t>Have you received written consent to use any descriptions of community member’s identities within your communications materials? Remember, not all community members may feel comfortable sharing all parts of their identities with the broader community. </a:t>
            </a:r>
            <a:endParaRPr lang="en-CA" sz="2700" dirty="0">
              <a:solidFill>
                <a:schemeClr val="accent4"/>
              </a:solidFill>
              <a:latin typeface="Century Gothic" panose="020B050202020202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1245383" y="4112692"/>
            <a:ext cx="10626534" cy="3970318"/>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r>
              <a:rPr lang="en-US" sz="4000" b="1" i="1" dirty="0">
                <a:solidFill>
                  <a:schemeClr val="bg2"/>
                </a:solidFill>
                <a:latin typeface="Century Gothic" panose="020B0502020202020204" pitchFamily="34" charset="0"/>
              </a:rPr>
              <a:t>SECTIONS P &amp; Q continued:</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Have you incorporated best practices for accessibility and inclusion in your communications materials and plan?</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8" name="Audio Recording Aug 28, 2022 at 2:22:04 PM" descr="Audio Recording Aug 28, 2022 at 2:22:04 PM">
            <a:hlinkClick r:id="" action="ppaction://media"/>
            <a:extLst>
              <a:ext uri="{FF2B5EF4-FFF2-40B4-BE49-F238E27FC236}">
                <a16:creationId xmlns:a16="http://schemas.microsoft.com/office/drawing/2014/main" id="{B8AF6A60-FD7C-5C71-D3C4-880F6DE973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11396" y="985808"/>
            <a:ext cx="812800" cy="812800"/>
          </a:xfrm>
          <a:prstGeom prst="rect">
            <a:avLst/>
          </a:prstGeom>
        </p:spPr>
      </p:pic>
    </p:spTree>
    <p:extLst>
      <p:ext uri="{BB962C8B-B14F-4D97-AF65-F5344CB8AC3E}">
        <p14:creationId xmlns:p14="http://schemas.microsoft.com/office/powerpoint/2010/main" val="5856174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8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4: Governance</a:t>
            </a:r>
          </a:p>
          <a:p>
            <a:endParaRPr lang="en-US" sz="7200" dirty="0">
              <a:solidFill>
                <a:schemeClr val="bg1"/>
              </a:solidFill>
            </a:endParaRPr>
          </a:p>
        </p:txBody>
      </p:sp>
      <p:sp>
        <p:nvSpPr>
          <p:cNvPr id="8" name="Oval 7">
            <a:extLst>
              <a:ext uri="{FF2B5EF4-FFF2-40B4-BE49-F238E27FC236}">
                <a16:creationId xmlns:a16="http://schemas.microsoft.com/office/drawing/2014/main" id="{AC0C5907-0C47-7B0D-E831-A19733FE96A9}"/>
              </a:ext>
            </a:extLst>
          </p:cNvPr>
          <p:cNvSpPr/>
          <p:nvPr/>
        </p:nvSpPr>
        <p:spPr>
          <a:xfrm>
            <a:off x="2053106" y="2789684"/>
            <a:ext cx="8586319" cy="8336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F4B1FBEC-B6BA-C662-04B9-7EC582282DE6}"/>
              </a:ext>
            </a:extLst>
          </p:cNvPr>
          <p:cNvSpPr txBox="1"/>
          <p:nvPr/>
        </p:nvSpPr>
        <p:spPr>
          <a:xfrm>
            <a:off x="2772772" y="4735923"/>
            <a:ext cx="7338444" cy="4524315"/>
          </a:xfrm>
          <a:prstGeom prst="rect">
            <a:avLst/>
          </a:prstGeom>
          <a:noFill/>
        </p:spPr>
        <p:txBody>
          <a:bodyPr wrap="square" rtlCol="0">
            <a:spAutoFit/>
          </a:bodyPr>
          <a:lstStyle/>
          <a:p>
            <a:pPr algn="ctr"/>
            <a:r>
              <a:rPr lang="en-US" dirty="0">
                <a:solidFill>
                  <a:schemeClr val="accent4"/>
                </a:solidFill>
                <a:latin typeface="Century Gothic" panose="020B0502020202020204" pitchFamily="34" charset="0"/>
              </a:rPr>
              <a:t>In this next part of the workbook, we will be talking about sections R to S, which are located in the </a:t>
            </a:r>
            <a:r>
              <a:rPr lang="en-US" b="1" dirty="0">
                <a:solidFill>
                  <a:schemeClr val="accent4"/>
                </a:solidFill>
                <a:latin typeface="Century Gothic" panose="020B0502020202020204" pitchFamily="34" charset="0"/>
              </a:rPr>
              <a:t>Governance </a:t>
            </a:r>
            <a:r>
              <a:rPr lang="en-US" dirty="0">
                <a:solidFill>
                  <a:schemeClr val="accent4"/>
                </a:solidFill>
                <a:latin typeface="Century Gothic" panose="020B0502020202020204" pitchFamily="34" charset="0"/>
              </a:rPr>
              <a:t>section of the </a:t>
            </a:r>
            <a:r>
              <a:rPr lang="en-US" i="1" dirty="0">
                <a:solidFill>
                  <a:schemeClr val="accent4"/>
                </a:solidFill>
                <a:latin typeface="Century Gothic" panose="020B0502020202020204" pitchFamily="34" charset="0"/>
              </a:rPr>
              <a:t>Planning Canvas</a:t>
            </a:r>
            <a:r>
              <a:rPr lang="en-US" dirty="0">
                <a:solidFill>
                  <a:schemeClr val="accent4"/>
                </a:solidFill>
                <a:latin typeface="Century Gothic" panose="020B0502020202020204" pitchFamily="34" charset="0"/>
              </a:rPr>
              <a:t>, which is outlined in the colour Purple. </a:t>
            </a:r>
          </a:p>
          <a:p>
            <a:pPr algn="ctr"/>
            <a:endParaRPr lang="en-US" dirty="0">
              <a:solidFill>
                <a:schemeClr val="accent4"/>
              </a:solidFill>
              <a:latin typeface="Century Gothic" panose="020B0502020202020204" pitchFamily="34" charset="0"/>
            </a:endParaRPr>
          </a:p>
        </p:txBody>
      </p:sp>
      <p:pic>
        <p:nvPicPr>
          <p:cNvPr id="6" name="Picture 5">
            <a:extLst>
              <a:ext uri="{FF2B5EF4-FFF2-40B4-BE49-F238E27FC236}">
                <a16:creationId xmlns:a16="http://schemas.microsoft.com/office/drawing/2014/main" id="{B6AB3115-F5D7-DA7E-CECB-7C6EB3A6B0B7}"/>
              </a:ext>
            </a:extLst>
          </p:cNvPr>
          <p:cNvPicPr>
            <a:picLocks noChangeAspect="1"/>
          </p:cNvPicPr>
          <p:nvPr/>
        </p:nvPicPr>
        <p:blipFill rotWithShape="1">
          <a:blip r:embed="rId5"/>
          <a:srcRect t="58246" r="45682" b="18508"/>
          <a:stretch/>
        </p:blipFill>
        <p:spPr>
          <a:xfrm>
            <a:off x="12431781" y="5382795"/>
            <a:ext cx="9419998" cy="2950410"/>
          </a:xfrm>
          <a:prstGeom prst="rect">
            <a:avLst/>
          </a:prstGeom>
        </p:spPr>
      </p:pic>
      <p:pic>
        <p:nvPicPr>
          <p:cNvPr id="7" name="Audio Recording Aug 28, 2022 at 2:22:28 PM" descr="Audio Recording Aug 28, 2022 at 2:22:28 PM">
            <a:hlinkClick r:id="" action="ppaction://media"/>
            <a:extLst>
              <a:ext uri="{FF2B5EF4-FFF2-40B4-BE49-F238E27FC236}">
                <a16:creationId xmlns:a16="http://schemas.microsoft.com/office/drawing/2014/main" id="{5EF55F5F-92B9-06A4-1D3C-16BA8B9069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118726" y="1154252"/>
            <a:ext cx="812800" cy="812800"/>
          </a:xfrm>
          <a:prstGeom prst="rect">
            <a:avLst/>
          </a:prstGeom>
        </p:spPr>
      </p:pic>
    </p:spTree>
    <p:extLst>
      <p:ext uri="{BB962C8B-B14F-4D97-AF65-F5344CB8AC3E}">
        <p14:creationId xmlns:p14="http://schemas.microsoft.com/office/powerpoint/2010/main" val="29343631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4: Governance</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014181" y="3956759"/>
            <a:ext cx="6594118" cy="5909310"/>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457200" indent="-457200">
              <a:buFont typeface="Arial" panose="020B0604020202020204" pitchFamily="34" charset="0"/>
              <a:buChar char="•"/>
            </a:pPr>
            <a:r>
              <a:rPr lang="en-US" sz="2800" dirty="0">
                <a:solidFill>
                  <a:schemeClr val="accent4"/>
                </a:solidFill>
                <a:latin typeface="Century Gothic" panose="020B0502020202020204" pitchFamily="34" charset="0"/>
              </a:rPr>
              <a:t>This may be a good opportunity to inform or connect with various affinity-based student or peer organizations on main campus to ensure that your planned event/program is in alignment, and to build awareness of the scope of the program/event you are planning?</a:t>
            </a:r>
            <a:endParaRPr lang="en-CA" sz="2800" dirty="0">
              <a:solidFill>
                <a:schemeClr val="accent4"/>
              </a:solidFill>
              <a:latin typeface="Century Gothic" panose="020B050202020202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2006001" y="5218643"/>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8" name="TextBox 7">
            <a:extLst>
              <a:ext uri="{FF2B5EF4-FFF2-40B4-BE49-F238E27FC236}">
                <a16:creationId xmlns:a16="http://schemas.microsoft.com/office/drawing/2014/main" id="{2BC5BC19-22DB-5676-DE56-E2940B7CF8C3}"/>
              </a:ext>
            </a:extLst>
          </p:cNvPr>
          <p:cNvSpPr txBox="1"/>
          <p:nvPr/>
        </p:nvSpPr>
        <p:spPr>
          <a:xfrm>
            <a:off x="2006001" y="4693840"/>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9" name="TextBox 8">
            <a:extLst>
              <a:ext uri="{FF2B5EF4-FFF2-40B4-BE49-F238E27FC236}">
                <a16:creationId xmlns:a16="http://schemas.microsoft.com/office/drawing/2014/main" id="{509BF7E7-600D-BF01-29F5-B880EE0DAFE4}"/>
              </a:ext>
            </a:extLst>
          </p:cNvPr>
          <p:cNvSpPr txBox="1"/>
          <p:nvPr/>
        </p:nvSpPr>
        <p:spPr>
          <a:xfrm>
            <a:off x="1479365" y="3120680"/>
            <a:ext cx="10626534" cy="7232749"/>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r>
              <a:rPr lang="en-US" sz="3600" b="1" i="1" dirty="0">
                <a:solidFill>
                  <a:schemeClr val="bg2"/>
                </a:solidFill>
                <a:latin typeface="Century Gothic" panose="020B0502020202020204" pitchFamily="34" charset="0"/>
              </a:rPr>
              <a:t>SECTION R:</a:t>
            </a:r>
            <a:endParaRPr lang="en-CA" sz="36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If you have a responsibility to report to the Ivey administration, have you made sure you have followed those reporting accountabilities?</a:t>
            </a:r>
          </a:p>
          <a:p>
            <a:endParaRPr lang="en-CA" sz="3600" dirty="0">
              <a:solidFill>
                <a:schemeClr val="bg2"/>
              </a:solidFill>
              <a:latin typeface="Century Gothic" panose="020B0502020202020204" pitchFamily="34" charset="0"/>
            </a:endParaRPr>
          </a:p>
          <a:p>
            <a:r>
              <a:rPr lang="en-US" sz="3600" b="1" i="1" dirty="0">
                <a:solidFill>
                  <a:schemeClr val="bg2"/>
                </a:solidFill>
                <a:latin typeface="Century Gothic" panose="020B0502020202020204" pitchFamily="34" charset="0"/>
              </a:rPr>
              <a:t>SECTION S: </a:t>
            </a:r>
            <a:endParaRPr lang="en-CA" sz="36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If you have a responsibility to report to any stakeholders you represent, have you done so, and have you made sure to use the correct reporting structures to accomplish this? </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11" name="Audio Recording Aug 28, 2022 at 2:26:19 PM" descr="Audio Recording Aug 28, 2022 at 2:26:19 PM">
            <a:hlinkClick r:id="" action="ppaction://media"/>
            <a:extLst>
              <a:ext uri="{FF2B5EF4-FFF2-40B4-BE49-F238E27FC236}">
                <a16:creationId xmlns:a16="http://schemas.microsoft.com/office/drawing/2014/main" id="{AE73E551-88DD-D4A1-04A4-7F6DE2E010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70822" y="950283"/>
            <a:ext cx="812800" cy="812800"/>
          </a:xfrm>
          <a:prstGeom prst="rect">
            <a:avLst/>
          </a:prstGeom>
        </p:spPr>
      </p:pic>
    </p:spTree>
    <p:extLst>
      <p:ext uri="{BB962C8B-B14F-4D97-AF65-F5344CB8AC3E}">
        <p14:creationId xmlns:p14="http://schemas.microsoft.com/office/powerpoint/2010/main" val="6679872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35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5: Evaluation &amp; Assessment</a:t>
            </a:r>
          </a:p>
          <a:p>
            <a:endParaRPr lang="en-US" sz="7200" dirty="0">
              <a:solidFill>
                <a:schemeClr val="bg1"/>
              </a:solidFill>
            </a:endParaRPr>
          </a:p>
        </p:txBody>
      </p:sp>
      <p:sp>
        <p:nvSpPr>
          <p:cNvPr id="8" name="Oval 7">
            <a:extLst>
              <a:ext uri="{FF2B5EF4-FFF2-40B4-BE49-F238E27FC236}">
                <a16:creationId xmlns:a16="http://schemas.microsoft.com/office/drawing/2014/main" id="{AC0C5907-0C47-7B0D-E831-A19733FE96A9}"/>
              </a:ext>
            </a:extLst>
          </p:cNvPr>
          <p:cNvSpPr/>
          <p:nvPr/>
        </p:nvSpPr>
        <p:spPr>
          <a:xfrm>
            <a:off x="2053106" y="2789684"/>
            <a:ext cx="8586319" cy="8336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F4B1FBEC-B6BA-C662-04B9-7EC582282DE6}"/>
              </a:ext>
            </a:extLst>
          </p:cNvPr>
          <p:cNvSpPr txBox="1"/>
          <p:nvPr/>
        </p:nvSpPr>
        <p:spPr>
          <a:xfrm>
            <a:off x="2772772" y="4735923"/>
            <a:ext cx="7338444" cy="4524315"/>
          </a:xfrm>
          <a:prstGeom prst="rect">
            <a:avLst/>
          </a:prstGeom>
          <a:noFill/>
        </p:spPr>
        <p:txBody>
          <a:bodyPr wrap="square" rtlCol="0">
            <a:spAutoFit/>
          </a:bodyPr>
          <a:lstStyle/>
          <a:p>
            <a:pPr algn="ctr"/>
            <a:r>
              <a:rPr lang="en-US" dirty="0">
                <a:solidFill>
                  <a:schemeClr val="accent4"/>
                </a:solidFill>
                <a:latin typeface="Century Gothic" panose="020B0502020202020204" pitchFamily="34" charset="0"/>
              </a:rPr>
              <a:t>In this next part of the workbook, we will be talking about section T, which is located in the of the </a:t>
            </a:r>
            <a:r>
              <a:rPr lang="en-US" b="1" dirty="0">
                <a:solidFill>
                  <a:schemeClr val="accent4"/>
                </a:solidFill>
                <a:latin typeface="Century Gothic" panose="020B0502020202020204" pitchFamily="34" charset="0"/>
              </a:rPr>
              <a:t>Evaluation/Assessment </a:t>
            </a:r>
            <a:r>
              <a:rPr lang="en-US" dirty="0">
                <a:solidFill>
                  <a:schemeClr val="accent4"/>
                </a:solidFill>
                <a:latin typeface="Century Gothic" panose="020B0502020202020204" pitchFamily="34" charset="0"/>
              </a:rPr>
              <a:t>section of the </a:t>
            </a:r>
            <a:r>
              <a:rPr lang="en-US" i="1" dirty="0">
                <a:solidFill>
                  <a:schemeClr val="accent4"/>
                </a:solidFill>
                <a:latin typeface="Century Gothic" panose="020B0502020202020204" pitchFamily="34" charset="0"/>
              </a:rPr>
              <a:t>Planning Canvas</a:t>
            </a:r>
            <a:r>
              <a:rPr lang="en-US" dirty="0">
                <a:solidFill>
                  <a:schemeClr val="accent4"/>
                </a:solidFill>
                <a:latin typeface="Century Gothic" panose="020B0502020202020204" pitchFamily="34" charset="0"/>
              </a:rPr>
              <a:t>, which is outlined in the colour Violet. </a:t>
            </a:r>
          </a:p>
          <a:p>
            <a:pPr algn="ctr"/>
            <a:endParaRPr lang="en-US" dirty="0">
              <a:solidFill>
                <a:schemeClr val="accent4"/>
              </a:solidFill>
              <a:latin typeface="Century Gothic" panose="020B0502020202020204" pitchFamily="34" charset="0"/>
            </a:endParaRPr>
          </a:p>
        </p:txBody>
      </p:sp>
      <p:pic>
        <p:nvPicPr>
          <p:cNvPr id="7" name="Picture 6">
            <a:extLst>
              <a:ext uri="{FF2B5EF4-FFF2-40B4-BE49-F238E27FC236}">
                <a16:creationId xmlns:a16="http://schemas.microsoft.com/office/drawing/2014/main" id="{914E6787-5062-C61A-55DF-60CB1E21B3A4}"/>
              </a:ext>
            </a:extLst>
          </p:cNvPr>
          <p:cNvPicPr>
            <a:picLocks noChangeAspect="1"/>
          </p:cNvPicPr>
          <p:nvPr/>
        </p:nvPicPr>
        <p:blipFill rotWithShape="1">
          <a:blip r:embed="rId5"/>
          <a:srcRect l="53481" t="58246" b="18597"/>
          <a:stretch/>
        </p:blipFill>
        <p:spPr>
          <a:xfrm>
            <a:off x="12188825" y="5098008"/>
            <a:ext cx="9250630" cy="3137257"/>
          </a:xfrm>
          <a:prstGeom prst="rect">
            <a:avLst/>
          </a:prstGeom>
        </p:spPr>
      </p:pic>
      <p:pic>
        <p:nvPicPr>
          <p:cNvPr id="11" name="Audio Recording Aug 28, 2022 at 2:27:00 PM" descr="Audio Recording Aug 28, 2022 at 2:27:00 PM">
            <a:hlinkClick r:id="" action="ppaction://media"/>
            <a:extLst>
              <a:ext uri="{FF2B5EF4-FFF2-40B4-BE49-F238E27FC236}">
                <a16:creationId xmlns:a16="http://schemas.microsoft.com/office/drawing/2014/main" id="{40437030-8F9F-7911-CB0D-C4DB3394EBB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033055" y="1076096"/>
            <a:ext cx="812800" cy="812800"/>
          </a:xfrm>
          <a:prstGeom prst="rect">
            <a:avLst/>
          </a:prstGeom>
        </p:spPr>
      </p:pic>
    </p:spTree>
    <p:extLst>
      <p:ext uri="{BB962C8B-B14F-4D97-AF65-F5344CB8AC3E}">
        <p14:creationId xmlns:p14="http://schemas.microsoft.com/office/powerpoint/2010/main" val="16231786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2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5: Evaluation &amp; Assessment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014181" y="3956759"/>
            <a:ext cx="6594118" cy="5047536"/>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457200" indent="-457200">
              <a:buFont typeface="Arial" panose="020B0604020202020204" pitchFamily="34" charset="0"/>
              <a:buChar char="•"/>
            </a:pPr>
            <a:r>
              <a:rPr lang="en-US" sz="2800" dirty="0">
                <a:solidFill>
                  <a:schemeClr val="accent4"/>
                </a:solidFill>
                <a:latin typeface="Century Gothic" panose="020B0502020202020204" pitchFamily="34" charset="0"/>
              </a:rPr>
              <a:t>If you would like to learn more about what types of assessment or evaluation approaches you might want to use, you can connect with the Director of Culture &amp; Inclusion </a:t>
            </a:r>
            <a:r>
              <a:rPr lang="en-US" sz="2800" dirty="0">
                <a:solidFill>
                  <a:schemeClr val="accent1">
                    <a:lumMod val="50000"/>
                    <a:lumOff val="50000"/>
                  </a:schemeClr>
                </a:solidFill>
                <a:latin typeface="Century Gothic" panose="020B0502020202020204" pitchFamily="34" charset="0"/>
              </a:rPr>
              <a:t>(</a:t>
            </a:r>
            <a:r>
              <a:rPr lang="en-US" sz="2800" u="sng" dirty="0">
                <a:solidFill>
                  <a:schemeClr val="accent1">
                    <a:lumMod val="50000"/>
                    <a:lumOff val="50000"/>
                  </a:schemeClr>
                </a:solidFill>
                <a:latin typeface="Century Gothic" panose="020B0502020202020204" pitchFamily="34" charset="0"/>
                <a:hlinkClick r:id="rId5">
                  <a:extLst>
                    <a:ext uri="{A12FA001-AC4F-418D-AE19-62706E023703}">
                      <ahyp:hlinkClr xmlns:ahyp="http://schemas.microsoft.com/office/drawing/2018/hyperlinkcolor" val="tx"/>
                    </a:ext>
                  </a:extLst>
                </a:hlinkClick>
              </a:rPr>
              <a:t>ehuner@ivey.ca</a:t>
            </a:r>
            <a:r>
              <a:rPr lang="en-US" sz="2800" dirty="0">
                <a:solidFill>
                  <a:schemeClr val="accent1">
                    <a:lumMod val="50000"/>
                    <a:lumOff val="50000"/>
                  </a:schemeClr>
                </a:solidFill>
                <a:latin typeface="Century Gothic" panose="020B0502020202020204" pitchFamily="34" charset="0"/>
              </a:rPr>
              <a:t>)</a:t>
            </a:r>
            <a:r>
              <a:rPr lang="en-US" sz="2800" dirty="0">
                <a:solidFill>
                  <a:schemeClr val="accent4"/>
                </a:solidFill>
                <a:latin typeface="Century Gothic" panose="020B0502020202020204" pitchFamily="34" charset="0"/>
              </a:rPr>
              <a:t>.</a:t>
            </a:r>
            <a:endParaRPr lang="en-CA" sz="2800" dirty="0">
              <a:solidFill>
                <a:schemeClr val="accent1">
                  <a:lumMod val="50000"/>
                  <a:lumOff val="50000"/>
                </a:schemeClr>
              </a:solidFill>
              <a:latin typeface="Century Gothic" panose="020B0502020202020204" pitchFamily="34" charset="0"/>
            </a:endParaRPr>
          </a:p>
          <a:p>
            <a:pPr marL="457200" indent="-457200">
              <a:buFont typeface="Arial" panose="020B0604020202020204" pitchFamily="34" charset="0"/>
              <a:buChar char="•"/>
            </a:pP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2006001" y="5218643"/>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8" name="TextBox 7">
            <a:extLst>
              <a:ext uri="{FF2B5EF4-FFF2-40B4-BE49-F238E27FC236}">
                <a16:creationId xmlns:a16="http://schemas.microsoft.com/office/drawing/2014/main" id="{2BC5BC19-22DB-5676-DE56-E2940B7CF8C3}"/>
              </a:ext>
            </a:extLst>
          </p:cNvPr>
          <p:cNvSpPr txBox="1"/>
          <p:nvPr/>
        </p:nvSpPr>
        <p:spPr>
          <a:xfrm>
            <a:off x="2006001" y="4693840"/>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9" name="TextBox 8">
            <a:extLst>
              <a:ext uri="{FF2B5EF4-FFF2-40B4-BE49-F238E27FC236}">
                <a16:creationId xmlns:a16="http://schemas.microsoft.com/office/drawing/2014/main" id="{509BF7E7-600D-BF01-29F5-B880EE0DAFE4}"/>
              </a:ext>
            </a:extLst>
          </p:cNvPr>
          <p:cNvSpPr txBox="1"/>
          <p:nvPr/>
        </p:nvSpPr>
        <p:spPr>
          <a:xfrm>
            <a:off x="1245383" y="4155231"/>
            <a:ext cx="10626534" cy="4462760"/>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r>
              <a:rPr lang="en-US" sz="3600" b="1" i="1" dirty="0">
                <a:solidFill>
                  <a:schemeClr val="bg2"/>
                </a:solidFill>
                <a:latin typeface="Century Gothic" panose="020B0502020202020204" pitchFamily="34" charset="0"/>
              </a:rPr>
              <a:t>SECTION T: </a:t>
            </a:r>
            <a:endParaRPr lang="en-CA" sz="36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If you’re interested in understanding if your event/program has reached its objectives and goal(s), you can work towards creating a mini-assessment. </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11" name="Audio Recording Aug 28, 2022 at 2:29:43 PM" descr="Audio Recording Aug 28, 2022 at 2:29:43 PM">
            <a:hlinkClick r:id="" action="ppaction://media"/>
            <a:extLst>
              <a:ext uri="{FF2B5EF4-FFF2-40B4-BE49-F238E27FC236}">
                <a16:creationId xmlns:a16="http://schemas.microsoft.com/office/drawing/2014/main" id="{0B921368-5EF4-9FA0-2AFF-6BB6834830F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240821" y="950283"/>
            <a:ext cx="812800" cy="812800"/>
          </a:xfrm>
          <a:prstGeom prst="rect">
            <a:avLst/>
          </a:prstGeom>
        </p:spPr>
      </p:pic>
    </p:spTree>
    <p:extLst>
      <p:ext uri="{BB962C8B-B14F-4D97-AF65-F5344CB8AC3E}">
        <p14:creationId xmlns:p14="http://schemas.microsoft.com/office/powerpoint/2010/main" val="22979448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2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6: Budget</a:t>
            </a:r>
          </a:p>
          <a:p>
            <a:endParaRPr lang="en-US" sz="7200" dirty="0">
              <a:solidFill>
                <a:schemeClr val="bg1"/>
              </a:solidFill>
            </a:endParaRPr>
          </a:p>
        </p:txBody>
      </p:sp>
      <p:sp>
        <p:nvSpPr>
          <p:cNvPr id="8" name="Oval 7">
            <a:extLst>
              <a:ext uri="{FF2B5EF4-FFF2-40B4-BE49-F238E27FC236}">
                <a16:creationId xmlns:a16="http://schemas.microsoft.com/office/drawing/2014/main" id="{AC0C5907-0C47-7B0D-E831-A19733FE96A9}"/>
              </a:ext>
            </a:extLst>
          </p:cNvPr>
          <p:cNvSpPr/>
          <p:nvPr/>
        </p:nvSpPr>
        <p:spPr>
          <a:xfrm>
            <a:off x="2053106" y="2789684"/>
            <a:ext cx="8586319" cy="8336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 name="TextBox 8">
            <a:extLst>
              <a:ext uri="{FF2B5EF4-FFF2-40B4-BE49-F238E27FC236}">
                <a16:creationId xmlns:a16="http://schemas.microsoft.com/office/drawing/2014/main" id="{F4B1FBEC-B6BA-C662-04B9-7EC582282DE6}"/>
              </a:ext>
            </a:extLst>
          </p:cNvPr>
          <p:cNvSpPr txBox="1"/>
          <p:nvPr/>
        </p:nvSpPr>
        <p:spPr>
          <a:xfrm>
            <a:off x="2772772" y="4735923"/>
            <a:ext cx="7338444" cy="4524315"/>
          </a:xfrm>
          <a:prstGeom prst="rect">
            <a:avLst/>
          </a:prstGeom>
          <a:noFill/>
        </p:spPr>
        <p:txBody>
          <a:bodyPr wrap="square" rtlCol="0">
            <a:spAutoFit/>
          </a:bodyPr>
          <a:lstStyle/>
          <a:p>
            <a:pPr algn="ctr"/>
            <a:r>
              <a:rPr lang="en-US" dirty="0">
                <a:solidFill>
                  <a:schemeClr val="accent4"/>
                </a:solidFill>
                <a:latin typeface="Century Gothic" panose="020B0502020202020204" pitchFamily="34" charset="0"/>
              </a:rPr>
              <a:t>In this next part of the workbook, we will be talking about sections U to W, which are located in the of the </a:t>
            </a:r>
            <a:r>
              <a:rPr lang="en-US" b="1" dirty="0">
                <a:solidFill>
                  <a:schemeClr val="accent4"/>
                </a:solidFill>
                <a:latin typeface="Century Gothic" panose="020B0502020202020204" pitchFamily="34" charset="0"/>
              </a:rPr>
              <a:t>Budget </a:t>
            </a:r>
            <a:r>
              <a:rPr lang="en-US" dirty="0">
                <a:solidFill>
                  <a:schemeClr val="accent4"/>
                </a:solidFill>
                <a:latin typeface="Century Gothic" panose="020B0502020202020204" pitchFamily="34" charset="0"/>
              </a:rPr>
              <a:t>section of the </a:t>
            </a:r>
            <a:r>
              <a:rPr lang="en-US" i="1" dirty="0">
                <a:solidFill>
                  <a:schemeClr val="accent4"/>
                </a:solidFill>
                <a:latin typeface="Century Gothic" panose="020B0502020202020204" pitchFamily="34" charset="0"/>
              </a:rPr>
              <a:t>Planning Canvas</a:t>
            </a:r>
            <a:r>
              <a:rPr lang="en-US" dirty="0">
                <a:solidFill>
                  <a:schemeClr val="accent4"/>
                </a:solidFill>
                <a:latin typeface="Century Gothic" panose="020B0502020202020204" pitchFamily="34" charset="0"/>
              </a:rPr>
              <a:t>, which is outlined in the colour Yellow. </a:t>
            </a:r>
          </a:p>
          <a:p>
            <a:pPr algn="ctr"/>
            <a:endParaRPr lang="en-US" dirty="0">
              <a:solidFill>
                <a:schemeClr val="accent4"/>
              </a:solidFill>
              <a:latin typeface="Century Gothic" panose="020B0502020202020204" pitchFamily="34" charset="0"/>
            </a:endParaRPr>
          </a:p>
        </p:txBody>
      </p:sp>
      <p:pic>
        <p:nvPicPr>
          <p:cNvPr id="3" name="Picture 2">
            <a:extLst>
              <a:ext uri="{FF2B5EF4-FFF2-40B4-BE49-F238E27FC236}">
                <a16:creationId xmlns:a16="http://schemas.microsoft.com/office/drawing/2014/main" id="{073EFC0E-E3C2-5BE3-CA9A-C28C26F26A34}"/>
              </a:ext>
            </a:extLst>
          </p:cNvPr>
          <p:cNvPicPr>
            <a:picLocks noChangeAspect="1"/>
          </p:cNvPicPr>
          <p:nvPr/>
        </p:nvPicPr>
        <p:blipFill rotWithShape="1">
          <a:blip r:embed="rId5"/>
          <a:srcRect l="873" t="80671" r="591" b="1988"/>
          <a:stretch/>
        </p:blipFill>
        <p:spPr>
          <a:xfrm>
            <a:off x="11213166" y="5557119"/>
            <a:ext cx="12694709" cy="2545481"/>
          </a:xfrm>
          <a:prstGeom prst="rect">
            <a:avLst/>
          </a:prstGeom>
        </p:spPr>
      </p:pic>
      <p:pic>
        <p:nvPicPr>
          <p:cNvPr id="6" name="Audio Recording Aug 28, 2022 at 2:30:33 PM" descr="Audio Recording Aug 28, 2022 at 2:30:33 PM">
            <a:hlinkClick r:id="" action="ppaction://media"/>
            <a:extLst>
              <a:ext uri="{FF2B5EF4-FFF2-40B4-BE49-F238E27FC236}">
                <a16:creationId xmlns:a16="http://schemas.microsoft.com/office/drawing/2014/main" id="{477D1819-F602-B534-E78E-53C9E0A38B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118726" y="1209844"/>
            <a:ext cx="812800" cy="812800"/>
          </a:xfrm>
          <a:prstGeom prst="rect">
            <a:avLst/>
          </a:prstGeom>
        </p:spPr>
      </p:pic>
    </p:spTree>
    <p:extLst>
      <p:ext uri="{BB962C8B-B14F-4D97-AF65-F5344CB8AC3E}">
        <p14:creationId xmlns:p14="http://schemas.microsoft.com/office/powerpoint/2010/main" val="5060444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8">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931653" y="1138056"/>
            <a:ext cx="13004655"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endParaRPr lang="en-US" sz="8800" dirty="0">
              <a:solidFill>
                <a:schemeClr val="bg1"/>
              </a:solidFill>
              <a:latin typeface="Century Gothic" panose="020B0502020202020204" pitchFamily="34" charset="0"/>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3" name="Title 1">
            <a:extLst>
              <a:ext uri="{FF2B5EF4-FFF2-40B4-BE49-F238E27FC236}">
                <a16:creationId xmlns:a16="http://schemas.microsoft.com/office/drawing/2014/main" id="{C08038BB-D77C-3F2F-B465-41F12078E866}"/>
              </a:ext>
            </a:extLst>
          </p:cNvPr>
          <p:cNvSpPr txBox="1">
            <a:spLocks/>
          </p:cNvSpPr>
          <p:nvPr/>
        </p:nvSpPr>
        <p:spPr>
          <a:xfrm>
            <a:off x="-4122690" y="348695"/>
            <a:ext cx="18283237" cy="5528056"/>
          </a:xfrm>
          <a:prstGeom prst="rect">
            <a:avLst/>
          </a:prstGeom>
        </p:spPr>
        <p:txBody>
          <a:bodyPr vert="horz" lIns="91440" tIns="45720" rIns="91440" bIns="45720" rtlCol="0" anchor="ctr">
            <a:norm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algn="ctr" defTabSz="914400"/>
            <a:r>
              <a:rPr lang="en-US" sz="8900" dirty="0">
                <a:solidFill>
                  <a:schemeClr val="bg1"/>
                </a:solidFill>
                <a:latin typeface="Century Gothic" panose="020B0502020202020204" pitchFamily="34" charset="0"/>
              </a:rPr>
              <a:t>Who We Are</a:t>
            </a:r>
            <a:br>
              <a:rPr lang="en-US" sz="8900" dirty="0">
                <a:solidFill>
                  <a:schemeClr val="bg1"/>
                </a:solidFill>
                <a:latin typeface="Century Gothic" panose="020B0502020202020204" pitchFamily="34" charset="0"/>
              </a:rPr>
            </a:br>
            <a:br>
              <a:rPr lang="en-US" sz="8900" dirty="0">
                <a:solidFill>
                  <a:schemeClr val="bg1"/>
                </a:solidFill>
                <a:latin typeface="Century Gothic" panose="020B0502020202020204" pitchFamily="34" charset="0"/>
              </a:rPr>
            </a:br>
            <a:endParaRPr lang="en-US" sz="89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21763B43-A2AF-A146-3666-AA6531DC6F5C}"/>
              </a:ext>
            </a:extLst>
          </p:cNvPr>
          <p:cNvSpPr txBox="1"/>
          <p:nvPr/>
        </p:nvSpPr>
        <p:spPr>
          <a:xfrm>
            <a:off x="13137497" y="3699655"/>
            <a:ext cx="8720180" cy="7725192"/>
          </a:xfrm>
          <a:prstGeom prst="rect">
            <a:avLst/>
          </a:prstGeom>
          <a:noFill/>
        </p:spPr>
        <p:txBody>
          <a:bodyPr wrap="square" rtlCol="0">
            <a:spAutoFit/>
          </a:bodyPr>
          <a:lstStyle/>
          <a:p>
            <a:pPr>
              <a:defRPr sz="4000">
                <a:latin typeface="Avenir Light"/>
                <a:ea typeface="Avenir Light"/>
                <a:cs typeface="Avenir Light"/>
                <a:sym typeface="Avenir Light"/>
              </a:defRPr>
            </a:pPr>
            <a:r>
              <a:rPr lang="en-CA" b="1" dirty="0">
                <a:solidFill>
                  <a:schemeClr val="bg1"/>
                </a:solidFill>
                <a:latin typeface="Century Gothic" panose="020B0502020202020204" pitchFamily="34" charset="0"/>
                <a:sym typeface="Avenir Light"/>
              </a:rPr>
              <a:t>Erin (Air-In) Huner (Hugh-ner) </a:t>
            </a:r>
          </a:p>
          <a:p>
            <a:pPr>
              <a:defRPr sz="4000">
                <a:latin typeface="Avenir Light"/>
                <a:ea typeface="Avenir Light"/>
                <a:cs typeface="Avenir Light"/>
                <a:sym typeface="Avenir Light"/>
              </a:defRPr>
            </a:pPr>
            <a:endParaRPr lang="en-CA" b="1" dirty="0">
              <a:solidFill>
                <a:schemeClr val="bg1"/>
              </a:solidFill>
              <a:latin typeface="Century Gothic" panose="020B0502020202020204" pitchFamily="34" charset="0"/>
              <a:sym typeface="Avenir Light"/>
            </a:endParaRPr>
          </a:p>
          <a:p>
            <a:pPr>
              <a:defRPr sz="4000">
                <a:latin typeface="Avenir Light"/>
                <a:ea typeface="Avenir Light"/>
                <a:cs typeface="Avenir Light"/>
                <a:sym typeface="Avenir Light"/>
              </a:defRPr>
            </a:pPr>
            <a:r>
              <a:rPr lang="en-CA" sz="3200" dirty="0">
                <a:solidFill>
                  <a:schemeClr val="bg1"/>
                </a:solidFill>
                <a:latin typeface="Century Gothic" panose="020B0502020202020204" pitchFamily="34" charset="0"/>
                <a:sym typeface="Avenir Light"/>
              </a:rPr>
              <a:t>My pronouns are (she/her) and I identify as a white, first-generation settler to Canada. I am a social geographer who works at the intersections of health, ethics and the environment. I am also the mother of, and co-advocate with, my neurodivergent son. I  support my son as he navigates the systemic inequalities and inaccessibilities of the educational, governmental and healthcare systems in Canada. These are the lived experiences that have shaped my path as an EDI inclusion researcher and practitioner. </a:t>
            </a:r>
            <a:endParaRPr lang="en-CA" sz="3200"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44F21C72-1302-FAA4-0B9C-87E8D9E573B9}"/>
              </a:ext>
            </a:extLst>
          </p:cNvPr>
          <p:cNvSpPr txBox="1"/>
          <p:nvPr/>
        </p:nvSpPr>
        <p:spPr>
          <a:xfrm>
            <a:off x="1599601" y="3699655"/>
            <a:ext cx="9566630" cy="8771632"/>
          </a:xfrm>
          <a:prstGeom prst="rect">
            <a:avLst/>
          </a:prstGeom>
          <a:noFill/>
        </p:spPr>
        <p:txBody>
          <a:bodyPr wrap="square" rtlCol="0">
            <a:spAutoFit/>
          </a:bodyPr>
          <a:lstStyle/>
          <a:p>
            <a:r>
              <a:rPr lang="en-CA" sz="4000" b="1" dirty="0">
                <a:solidFill>
                  <a:schemeClr val="bg1"/>
                </a:solidFill>
                <a:latin typeface="Century Gothic" panose="020B0502020202020204" pitchFamily="34" charset="0"/>
                <a:sym typeface="Avenir Light"/>
              </a:rPr>
              <a:t>Ladan (Luh-than) Mowlid (Mow-Leed)</a:t>
            </a:r>
          </a:p>
          <a:p>
            <a:endParaRPr lang="en-CA" sz="4000" b="1" dirty="0">
              <a:solidFill>
                <a:schemeClr val="bg1"/>
              </a:solidFill>
              <a:latin typeface="Century Gothic" panose="020B0502020202020204" pitchFamily="34" charset="0"/>
              <a:sym typeface="Avenir Light"/>
            </a:endParaRPr>
          </a:p>
          <a:p>
            <a:r>
              <a:rPr lang="en-CA" sz="3200" dirty="0">
                <a:solidFill>
                  <a:schemeClr val="bg1"/>
                </a:solidFill>
                <a:latin typeface="Century Gothic" panose="020B0502020202020204" pitchFamily="34" charset="0"/>
                <a:sym typeface="Avenir Light"/>
              </a:rPr>
              <a:t>My pronouns are (she/her) and I identify as a Black Muslim woman born to East African parents who immigrated to Canada. I am the first in my immediate family to pursue post-secondary studies. My lived experiences navigating healthcare, government and educational systems stem from growing up translating for my parents, community members and mentoring other first-generation youth. Although there were and often are, many challenges that come with embodying these identities, those are ultimately the lived experiences that have shaped my path as an EDI and Student Affairs practitioner. </a:t>
            </a:r>
          </a:p>
          <a:p>
            <a:endParaRPr lang="en-US" dirty="0">
              <a:solidFill>
                <a:schemeClr val="bg1"/>
              </a:solidFill>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9822A353-8753-16CC-689F-3EFD58DC021D}"/>
              </a:ext>
            </a:extLst>
          </p:cNvPr>
          <p:cNvCxnSpPr/>
          <p:nvPr/>
        </p:nvCxnSpPr>
        <p:spPr>
          <a:xfrm>
            <a:off x="12421967" y="3699655"/>
            <a:ext cx="0" cy="8203064"/>
          </a:xfrm>
          <a:prstGeom prst="line">
            <a:avLst/>
          </a:prstGeom>
          <a:ln w="57150">
            <a:solidFill>
              <a:schemeClr val="accent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9" name="Audio Recording Aug 28, 2022 at 5:27:53 PM" descr="Audio Recording Aug 28, 2022 at 5:27:53 PM">
            <a:hlinkClick r:id="" action="ppaction://media"/>
            <a:extLst>
              <a:ext uri="{FF2B5EF4-FFF2-40B4-BE49-F238E27FC236}">
                <a16:creationId xmlns:a16="http://schemas.microsoft.com/office/drawing/2014/main" id="{01CF5431-0720-F4E3-43EB-DB562441BB1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892975" y="1580306"/>
            <a:ext cx="812800" cy="812800"/>
          </a:xfrm>
          <a:prstGeom prst="rect">
            <a:avLst/>
          </a:prstGeom>
        </p:spPr>
      </p:pic>
      <p:pic>
        <p:nvPicPr>
          <p:cNvPr id="11" name="Audio Recording Aug 29, 2022 at 7:23:13 PM" descr="Audio Recording Aug 29, 2022 at 7:23:13 PM">
            <a:hlinkClick r:id="" action="ppaction://media"/>
            <a:extLst>
              <a:ext uri="{FF2B5EF4-FFF2-40B4-BE49-F238E27FC236}">
                <a16:creationId xmlns:a16="http://schemas.microsoft.com/office/drawing/2014/main" id="{F6B052D9-8779-7A8E-3759-03294E20E8D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092817" y="3633153"/>
            <a:ext cx="812800" cy="812800"/>
          </a:xfrm>
          <a:prstGeom prst="rect">
            <a:avLst/>
          </a:prstGeom>
        </p:spPr>
      </p:pic>
      <p:pic>
        <p:nvPicPr>
          <p:cNvPr id="12" name="Audio Recording Aug 28, 2022 at 5:36:42 PM" descr="Audio Recording Aug 28, 2022 at 5:36:42 PM">
            <a:hlinkClick r:id="" action="ppaction://media"/>
            <a:extLst>
              <a:ext uri="{FF2B5EF4-FFF2-40B4-BE49-F238E27FC236}">
                <a16:creationId xmlns:a16="http://schemas.microsoft.com/office/drawing/2014/main" id="{3332BDF1-EE6C-829B-E84A-DB31049FB97D}"/>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20664854" y="3633153"/>
            <a:ext cx="812800" cy="812800"/>
          </a:xfrm>
          <a:prstGeom prst="rect">
            <a:avLst/>
          </a:prstGeom>
        </p:spPr>
      </p:pic>
    </p:spTree>
    <p:extLst>
      <p:ext uri="{BB962C8B-B14F-4D97-AF65-F5344CB8AC3E}">
        <p14:creationId xmlns:p14="http://schemas.microsoft.com/office/powerpoint/2010/main" val="22431712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240" fill="hold"/>
                                        <p:tgtEl>
                                          <p:spTgt spid="9"/>
                                        </p:tgtEl>
                                      </p:cBhvr>
                                    </p:cmd>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34432" fill="hold"/>
                                        <p:tgtEl>
                                          <p:spTgt spid="11"/>
                                        </p:tgtEl>
                                      </p:cBhvr>
                                    </p:cmd>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865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9"/>
                </p:tgtEl>
              </p:cMediaNode>
            </p:audio>
            <p:audio>
              <p:cMediaNode vol="80000">
                <p:cTn id="21" fill="hold" display="0">
                  <p:stCondLst>
                    <p:cond delay="indefinite"/>
                  </p:stCondLst>
                  <p:endCondLst>
                    <p:cond evt="onStopAudio" delay="0">
                      <p:tgtEl>
                        <p:sldTgt/>
                      </p:tgtEl>
                    </p:cond>
                  </p:endCondLst>
                </p:cTn>
                <p:tgtEl>
                  <p:spTgt spid="11"/>
                </p:tgtEl>
              </p:cMediaNode>
            </p:audio>
            <p:audio>
              <p:cMediaNode vol="80000">
                <p:cTn id="22" fill="hold" display="0">
                  <p:stCondLst>
                    <p:cond delay="indefinite"/>
                  </p:stCondLst>
                  <p:endCondLst>
                    <p:cond evt="onStopAudio" delay="0">
                      <p:tgtEl>
                        <p:sldTgt/>
                      </p:tgtEl>
                    </p:cond>
                  </p:endCondLst>
                </p:cTn>
                <p:tgtEl>
                  <p:spTgt spid="12"/>
                </p:tgtEl>
              </p:cMediaNode>
            </p:audio>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6: Budget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89313" y="2431683"/>
            <a:ext cx="6594118" cy="8294578"/>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700" i="1" dirty="0">
                <a:solidFill>
                  <a:schemeClr val="accent4"/>
                </a:solidFill>
                <a:latin typeface="Century Gothic" panose="020B0502020202020204" pitchFamily="34" charset="0"/>
              </a:rPr>
              <a:t>Have you consulted with your identified partners (sections E/F/G/H) to think about accessibility costs associated with ensuring your event/program is accessible?</a:t>
            </a:r>
            <a:endParaRPr lang="en-CA" sz="2700"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700" i="1" dirty="0">
                <a:solidFill>
                  <a:schemeClr val="accent4"/>
                </a:solidFill>
                <a:latin typeface="Century Gothic" panose="020B0502020202020204" pitchFamily="34" charset="0"/>
              </a:rPr>
              <a:t>Have you thought about supplementing transportation for this event? </a:t>
            </a:r>
            <a:endParaRPr lang="en-CA" sz="2700"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700" i="1" dirty="0">
                <a:solidFill>
                  <a:schemeClr val="accent4"/>
                </a:solidFill>
                <a:latin typeface="Century Gothic" panose="020B0502020202020204" pitchFamily="34" charset="0"/>
              </a:rPr>
              <a:t>If you need sign language interpretation this would be an accessibility cost, as such have you built that into your budget? </a:t>
            </a:r>
            <a:endParaRPr lang="en-CA" sz="2700"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700" i="1" dirty="0">
                <a:solidFill>
                  <a:schemeClr val="accent4"/>
                </a:solidFill>
                <a:latin typeface="Century Gothic" panose="020B0502020202020204" pitchFamily="34" charset="0"/>
              </a:rPr>
              <a:t>If you’re using a program that does not have built-in closed captioning, this may be </a:t>
            </a:r>
            <a:r>
              <a:rPr lang="en-US" sz="2800" i="1" dirty="0">
                <a:solidFill>
                  <a:schemeClr val="accent4"/>
                </a:solidFill>
                <a:latin typeface="Century Gothic" panose="020B0502020202020204" pitchFamily="34" charset="0"/>
              </a:rPr>
              <a:t>an additional cost to consider</a:t>
            </a:r>
            <a:endParaRPr lang="en-US" sz="2700"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2006001" y="5218643"/>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8" name="TextBox 7">
            <a:extLst>
              <a:ext uri="{FF2B5EF4-FFF2-40B4-BE49-F238E27FC236}">
                <a16:creationId xmlns:a16="http://schemas.microsoft.com/office/drawing/2014/main" id="{2BC5BC19-22DB-5676-DE56-E2940B7CF8C3}"/>
              </a:ext>
            </a:extLst>
          </p:cNvPr>
          <p:cNvSpPr txBox="1"/>
          <p:nvPr/>
        </p:nvSpPr>
        <p:spPr>
          <a:xfrm>
            <a:off x="2006001" y="4693840"/>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9" name="TextBox 8">
            <a:extLst>
              <a:ext uri="{FF2B5EF4-FFF2-40B4-BE49-F238E27FC236}">
                <a16:creationId xmlns:a16="http://schemas.microsoft.com/office/drawing/2014/main" id="{509BF7E7-600D-BF01-29F5-B880EE0DAFE4}"/>
              </a:ext>
            </a:extLst>
          </p:cNvPr>
          <p:cNvSpPr txBox="1"/>
          <p:nvPr/>
        </p:nvSpPr>
        <p:spPr>
          <a:xfrm>
            <a:off x="1245383" y="2842290"/>
            <a:ext cx="10626534" cy="7355860"/>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r>
              <a:rPr lang="en-US" sz="4000" b="1" i="1" dirty="0">
                <a:solidFill>
                  <a:schemeClr val="bg2"/>
                </a:solidFill>
                <a:latin typeface="Century Gothic" panose="020B0502020202020204" pitchFamily="34" charset="0"/>
              </a:rPr>
              <a:t>SECTION U:</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In this section, it would be helpful to have an itemized budget of your costs and a projected cost per person to help consider if this event/program will be financially accessible for individuals. </a:t>
            </a:r>
          </a:p>
          <a:p>
            <a:pPr marL="0" indent="0">
              <a:buNone/>
            </a:pPr>
            <a:endParaRPr lang="en-CA" sz="3600" dirty="0">
              <a:solidFill>
                <a:schemeClr val="bg2"/>
              </a:solidFill>
              <a:latin typeface="Century Gothic" panose="020B0502020202020204" pitchFamily="34" charset="0"/>
            </a:endParaRPr>
          </a:p>
          <a:p>
            <a:r>
              <a:rPr lang="en-US" sz="4000" b="1" i="1" dirty="0">
                <a:solidFill>
                  <a:schemeClr val="bg2"/>
                </a:solidFill>
                <a:latin typeface="Century Gothic" panose="020B0502020202020204" pitchFamily="34" charset="0"/>
              </a:rPr>
              <a:t>SECTION V:</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Have you considered accessibility costs related to your budget? </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11" name="Audio Recording Aug 28, 2022 at 2:33:22 PM" descr="Audio Recording Aug 28, 2022 at 2:33:22 PM">
            <a:hlinkClick r:id="" action="ppaction://media"/>
            <a:extLst>
              <a:ext uri="{FF2B5EF4-FFF2-40B4-BE49-F238E27FC236}">
                <a16:creationId xmlns:a16="http://schemas.microsoft.com/office/drawing/2014/main" id="{E176DBE7-E1C4-2741-A3A2-3D607C4BAC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28387" y="959728"/>
            <a:ext cx="812800" cy="812800"/>
          </a:xfrm>
          <a:prstGeom prst="rect">
            <a:avLst/>
          </a:prstGeom>
        </p:spPr>
      </p:pic>
    </p:spTree>
    <p:extLst>
      <p:ext uri="{BB962C8B-B14F-4D97-AF65-F5344CB8AC3E}">
        <p14:creationId xmlns:p14="http://schemas.microsoft.com/office/powerpoint/2010/main" val="41317860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48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6: Budget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89313" y="3092083"/>
            <a:ext cx="6594118" cy="7340471"/>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Have you consulted with your partners (Sections E/F/G/H) to understand if your projected costs are inclusive and accessible?</a:t>
            </a:r>
          </a:p>
          <a:p>
            <a:pPr marL="285750" lvl="0" indent="-285750">
              <a:buFont typeface="Arial" panose="020B0604020202020204" pitchFamily="34" charset="0"/>
              <a:buChar char="•"/>
            </a:pPr>
            <a:endParaRPr lang="en-CA" sz="2800" dirty="0">
              <a:solidFill>
                <a:schemeClr val="accent4"/>
              </a:solidFill>
              <a:latin typeface="Century Gothic" panose="020B0502020202020204" pitchFamily="34" charset="0"/>
            </a:endParaRPr>
          </a:p>
          <a:p>
            <a:pPr marL="285750" lvl="0" indent="-285750">
              <a:buFont typeface="Arial" panose="020B0604020202020204" pitchFamily="34" charset="0"/>
              <a:buChar char="•"/>
            </a:pPr>
            <a:r>
              <a:rPr lang="en-US" sz="2800" i="1" dirty="0">
                <a:solidFill>
                  <a:schemeClr val="accent4"/>
                </a:solidFill>
                <a:latin typeface="Century Gothic" panose="020B0502020202020204" pitchFamily="34" charset="0"/>
              </a:rPr>
              <a:t>Are you expecting participants to pay for food? If so, have you mapped out the cost of food and notified participants of the expected cost of food related to this event before they         participate? </a:t>
            </a:r>
            <a:endParaRPr lang="en-CA" sz="2800" dirty="0">
              <a:solidFill>
                <a:schemeClr val="accent4"/>
              </a:solidFill>
              <a:latin typeface="Century Gothic" panose="020B0502020202020204" pitchFamily="34" charset="0"/>
            </a:endParaRPr>
          </a:p>
          <a:p>
            <a:endParaRPr lang="en-US" b="1" i="1"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2006001" y="5218643"/>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8" name="TextBox 7">
            <a:extLst>
              <a:ext uri="{FF2B5EF4-FFF2-40B4-BE49-F238E27FC236}">
                <a16:creationId xmlns:a16="http://schemas.microsoft.com/office/drawing/2014/main" id="{2BC5BC19-22DB-5676-DE56-E2940B7CF8C3}"/>
              </a:ext>
            </a:extLst>
          </p:cNvPr>
          <p:cNvSpPr txBox="1"/>
          <p:nvPr/>
        </p:nvSpPr>
        <p:spPr>
          <a:xfrm>
            <a:off x="2006001" y="4693840"/>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9" name="TextBox 8">
            <a:extLst>
              <a:ext uri="{FF2B5EF4-FFF2-40B4-BE49-F238E27FC236}">
                <a16:creationId xmlns:a16="http://schemas.microsoft.com/office/drawing/2014/main" id="{509BF7E7-600D-BF01-29F5-B880EE0DAFE4}"/>
              </a:ext>
            </a:extLst>
          </p:cNvPr>
          <p:cNvSpPr txBox="1"/>
          <p:nvPr/>
        </p:nvSpPr>
        <p:spPr>
          <a:xfrm>
            <a:off x="1245383" y="4928473"/>
            <a:ext cx="10626534" cy="2862322"/>
          </a:xfrm>
          <a:prstGeom prst="rect">
            <a:avLst/>
          </a:prstGeom>
          <a:noFill/>
          <a:ln>
            <a:noFill/>
          </a:ln>
        </p:spPr>
        <p:txBody>
          <a:bodyPr wrap="square" rtlCol="0">
            <a:spAutoFit/>
          </a:bodyPr>
          <a:lstStyle/>
          <a:p>
            <a:r>
              <a:rPr lang="en-US" sz="4000" b="1" i="1" dirty="0">
                <a:solidFill>
                  <a:schemeClr val="bg2"/>
                </a:solidFill>
                <a:latin typeface="Century Gothic" panose="020B0502020202020204" pitchFamily="34" charset="0"/>
              </a:rPr>
              <a:t>SECTION W:</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Have you considered the total cost/person and if this is a reasonable and accessible cost?</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11" name="Audio Recording Aug 28, 2022 at 2:35:33 PM" descr="Audio Recording Aug 28, 2022 at 2:35:33 PM">
            <a:hlinkClick r:id="" action="ppaction://media"/>
            <a:extLst>
              <a:ext uri="{FF2B5EF4-FFF2-40B4-BE49-F238E27FC236}">
                <a16:creationId xmlns:a16="http://schemas.microsoft.com/office/drawing/2014/main" id="{85078C12-83B5-D383-1126-79B27CE192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53270" y="1064812"/>
            <a:ext cx="812800" cy="812800"/>
          </a:xfrm>
          <a:prstGeom prst="rect">
            <a:avLst/>
          </a:prstGeom>
        </p:spPr>
      </p:pic>
    </p:spTree>
    <p:extLst>
      <p:ext uri="{BB962C8B-B14F-4D97-AF65-F5344CB8AC3E}">
        <p14:creationId xmlns:p14="http://schemas.microsoft.com/office/powerpoint/2010/main" val="28745750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3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6: Budget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89313" y="2527285"/>
            <a:ext cx="6594118" cy="8202245"/>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285750" indent="-285750">
              <a:buFont typeface="Arial" panose="020B0604020202020204" pitchFamily="34" charset="0"/>
              <a:buChar char="•"/>
            </a:pPr>
            <a:r>
              <a:rPr lang="en-US" sz="2800" i="1" dirty="0">
                <a:solidFill>
                  <a:schemeClr val="accent4"/>
                </a:solidFill>
                <a:latin typeface="Century Gothic" panose="020B0502020202020204" pitchFamily="34" charset="0"/>
              </a:rPr>
              <a:t>If you do not intend to pay for food for the event/program, and are hosting the event at a restaurant, have you reviewed the menu to ensure that it is financially accessible for all participants and inclusive of dietary needs and restrictions. </a:t>
            </a:r>
          </a:p>
          <a:p>
            <a:pPr marL="285750" indent="-285750">
              <a:buFont typeface="Arial" panose="020B0604020202020204" pitchFamily="34" charset="0"/>
              <a:buChar char="•"/>
            </a:pPr>
            <a:endParaRPr lang="en-US" sz="2800" i="1" dirty="0">
              <a:solidFill>
                <a:schemeClr val="accent4"/>
              </a:solidFill>
              <a:latin typeface="Century Gothic" panose="020B0502020202020204" pitchFamily="34" charset="0"/>
            </a:endParaRPr>
          </a:p>
          <a:p>
            <a:pPr marL="285750" indent="-285750">
              <a:buFont typeface="Arial" panose="020B0604020202020204" pitchFamily="34" charset="0"/>
              <a:buChar char="•"/>
            </a:pPr>
            <a:r>
              <a:rPr lang="en-US" sz="2800" i="1" dirty="0">
                <a:solidFill>
                  <a:schemeClr val="accent4"/>
                </a:solidFill>
                <a:latin typeface="Century Gothic" panose="020B0502020202020204" pitchFamily="34" charset="0"/>
              </a:rPr>
              <a:t>If the cost per person is high, have you considered how to supplement these costs to ensure that everyone is able to participate? </a:t>
            </a:r>
            <a:endParaRPr lang="en-CA" sz="2800" dirty="0">
              <a:solidFill>
                <a:schemeClr val="accent4"/>
              </a:solidFill>
              <a:latin typeface="Century Gothic" panose="020B0502020202020204" pitchFamily="34" charset="0"/>
            </a:endParaRPr>
          </a:p>
          <a:p>
            <a:endParaRPr lang="en-US" b="1" i="1"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2006001" y="5218643"/>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8" name="TextBox 7">
            <a:extLst>
              <a:ext uri="{FF2B5EF4-FFF2-40B4-BE49-F238E27FC236}">
                <a16:creationId xmlns:a16="http://schemas.microsoft.com/office/drawing/2014/main" id="{2BC5BC19-22DB-5676-DE56-E2940B7CF8C3}"/>
              </a:ext>
            </a:extLst>
          </p:cNvPr>
          <p:cNvSpPr txBox="1"/>
          <p:nvPr/>
        </p:nvSpPr>
        <p:spPr>
          <a:xfrm>
            <a:off x="2006001" y="4693840"/>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9" name="TextBox 8">
            <a:extLst>
              <a:ext uri="{FF2B5EF4-FFF2-40B4-BE49-F238E27FC236}">
                <a16:creationId xmlns:a16="http://schemas.microsoft.com/office/drawing/2014/main" id="{509BF7E7-600D-BF01-29F5-B880EE0DAFE4}"/>
              </a:ext>
            </a:extLst>
          </p:cNvPr>
          <p:cNvSpPr txBox="1"/>
          <p:nvPr/>
        </p:nvSpPr>
        <p:spPr>
          <a:xfrm>
            <a:off x="1245383" y="4955450"/>
            <a:ext cx="10626534" cy="2862322"/>
          </a:xfrm>
          <a:prstGeom prst="rect">
            <a:avLst/>
          </a:prstGeom>
          <a:noFill/>
          <a:ln>
            <a:noFill/>
          </a:ln>
        </p:spPr>
        <p:txBody>
          <a:bodyPr wrap="square" rtlCol="0">
            <a:spAutoFit/>
          </a:bodyPr>
          <a:lstStyle/>
          <a:p>
            <a:r>
              <a:rPr lang="en-US" sz="4000" b="1" i="1" dirty="0">
                <a:solidFill>
                  <a:schemeClr val="bg2"/>
                </a:solidFill>
                <a:latin typeface="Century Gothic" panose="020B0502020202020204" pitchFamily="34" charset="0"/>
              </a:rPr>
              <a:t>SECTION W continued:</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Have you considered the total cost/person and if this is a reasonable and accessible cost?</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11" name="Audio Recording Aug 28, 2022 at 2:38:17 PM" descr="Audio Recording Aug 28, 2022 at 2:38:17 PM">
            <a:hlinkClick r:id="" action="ppaction://media"/>
            <a:extLst>
              <a:ext uri="{FF2B5EF4-FFF2-40B4-BE49-F238E27FC236}">
                <a16:creationId xmlns:a16="http://schemas.microsoft.com/office/drawing/2014/main" id="{CD249F4D-CBDA-89B3-E08C-666F5B8D6D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53270" y="1021498"/>
            <a:ext cx="812800" cy="812800"/>
          </a:xfrm>
          <a:prstGeom prst="rect">
            <a:avLst/>
          </a:prstGeom>
        </p:spPr>
      </p:pic>
    </p:spTree>
    <p:extLst>
      <p:ext uri="{BB962C8B-B14F-4D97-AF65-F5344CB8AC3E}">
        <p14:creationId xmlns:p14="http://schemas.microsoft.com/office/powerpoint/2010/main" val="34616030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8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STEP 2: Part 6: Budget</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188599" y="2275920"/>
            <a:ext cx="6594118" cy="9064020"/>
          </a:xfrm>
          <a:prstGeom prst="rect">
            <a:avLst/>
          </a:prstGeom>
          <a:noFill/>
        </p:spPr>
        <p:txBody>
          <a:bodyPr wrap="square" rtlCol="0">
            <a:spAutoFit/>
          </a:bodyPr>
          <a:lstStyle/>
          <a:p>
            <a:pPr marL="457200" indent="-457200">
              <a:buFont typeface="Arial" panose="020B0604020202020204" pitchFamily="34" charset="0"/>
              <a:buChar char="•"/>
            </a:pPr>
            <a:endParaRPr lang="en-US" sz="2700" b="1" i="1" dirty="0">
              <a:solidFill>
                <a:schemeClr val="accent4"/>
              </a:solidFill>
              <a:latin typeface="Century Gothic" panose="020B0502020202020204" pitchFamily="34" charset="0"/>
            </a:endParaRPr>
          </a:p>
          <a:p>
            <a:r>
              <a:rPr lang="en-US" b="1" i="1" dirty="0">
                <a:solidFill>
                  <a:schemeClr val="accent4"/>
                </a:solidFill>
                <a:latin typeface="Century Gothic" panose="020B0502020202020204" pitchFamily="34" charset="0"/>
              </a:rPr>
              <a:t>           ASK YOURSELF: </a:t>
            </a:r>
          </a:p>
          <a:p>
            <a:endParaRPr lang="en-US" b="1" i="1" dirty="0">
              <a:solidFill>
                <a:schemeClr val="accent4"/>
              </a:solidFill>
              <a:latin typeface="Century Gothic" panose="020B0502020202020204" pitchFamily="34" charset="0"/>
            </a:endParaRPr>
          </a:p>
          <a:p>
            <a:pPr marL="285750" indent="-285750">
              <a:buFont typeface="Arial" panose="020B0604020202020204" pitchFamily="34" charset="0"/>
              <a:buChar char="•"/>
            </a:pPr>
            <a:r>
              <a:rPr lang="en-US" sz="2700" i="1" dirty="0">
                <a:solidFill>
                  <a:schemeClr val="accent4"/>
                </a:solidFill>
                <a:latin typeface="Century Gothic" panose="020B0502020202020204" pitchFamily="34" charset="0"/>
              </a:rPr>
              <a:t>Does your event require an individual to pay for membership to access the space where the event is being held? </a:t>
            </a:r>
          </a:p>
          <a:p>
            <a:pPr marL="285750" indent="-285750">
              <a:buFont typeface="Arial" panose="020B0604020202020204" pitchFamily="34" charset="0"/>
              <a:buChar char="•"/>
            </a:pPr>
            <a:endParaRPr lang="en-US" sz="2700" i="1" dirty="0">
              <a:solidFill>
                <a:schemeClr val="accent4"/>
              </a:solidFill>
              <a:latin typeface="Century Gothic" panose="020B0502020202020204" pitchFamily="34" charset="0"/>
            </a:endParaRPr>
          </a:p>
          <a:p>
            <a:pPr marL="285750" indent="-285750">
              <a:buFont typeface="Arial" panose="020B0604020202020204" pitchFamily="34" charset="0"/>
              <a:buChar char="•"/>
            </a:pPr>
            <a:r>
              <a:rPr lang="en-US" sz="2700" i="1" dirty="0">
                <a:solidFill>
                  <a:schemeClr val="accent4"/>
                </a:solidFill>
                <a:latin typeface="Century Gothic" panose="020B0502020202020204" pitchFamily="34" charset="0"/>
              </a:rPr>
              <a:t>If so, how have you supplemented those costs for individuals who do not have memberships? </a:t>
            </a:r>
          </a:p>
          <a:p>
            <a:pPr marL="285750" indent="-285750">
              <a:buFont typeface="Arial" panose="020B0604020202020204" pitchFamily="34" charset="0"/>
              <a:buChar char="•"/>
            </a:pPr>
            <a:endParaRPr lang="en-CA" sz="2700" dirty="0">
              <a:solidFill>
                <a:schemeClr val="accent4"/>
              </a:solidFill>
              <a:latin typeface="Century Gothic" panose="020B0502020202020204" pitchFamily="34" charset="0"/>
            </a:endParaRPr>
          </a:p>
          <a:p>
            <a:pPr marL="285750" indent="-285750">
              <a:buFont typeface="Arial" panose="020B0604020202020204" pitchFamily="34" charset="0"/>
              <a:buChar char="•"/>
            </a:pPr>
            <a:r>
              <a:rPr lang="en-US" sz="2700" i="1" dirty="0">
                <a:solidFill>
                  <a:schemeClr val="accent4"/>
                </a:solidFill>
                <a:latin typeface="Century Gothic" panose="020B0502020202020204" pitchFamily="34" charset="0"/>
                <a:cs typeface="Calibri" panose="020F0502020204030204" pitchFamily="34" charset="0"/>
              </a:rPr>
              <a:t>Have you considered any historical implications related to the event space you have chosen? For instance, historically have some members of society not been given access or membership to the space?</a:t>
            </a:r>
          </a:p>
          <a:p>
            <a:endParaRPr lang="en-US" b="1" i="1" dirty="0">
              <a:solidFill>
                <a:schemeClr val="accent4"/>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2006001" y="5218643"/>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8" name="TextBox 7">
            <a:extLst>
              <a:ext uri="{FF2B5EF4-FFF2-40B4-BE49-F238E27FC236}">
                <a16:creationId xmlns:a16="http://schemas.microsoft.com/office/drawing/2014/main" id="{2BC5BC19-22DB-5676-DE56-E2940B7CF8C3}"/>
              </a:ext>
            </a:extLst>
          </p:cNvPr>
          <p:cNvSpPr txBox="1"/>
          <p:nvPr/>
        </p:nvSpPr>
        <p:spPr>
          <a:xfrm>
            <a:off x="2006001" y="4693840"/>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9" name="TextBox 8">
            <a:extLst>
              <a:ext uri="{FF2B5EF4-FFF2-40B4-BE49-F238E27FC236}">
                <a16:creationId xmlns:a16="http://schemas.microsoft.com/office/drawing/2014/main" id="{509BF7E7-600D-BF01-29F5-B880EE0DAFE4}"/>
              </a:ext>
            </a:extLst>
          </p:cNvPr>
          <p:cNvSpPr txBox="1"/>
          <p:nvPr/>
        </p:nvSpPr>
        <p:spPr>
          <a:xfrm>
            <a:off x="1245383" y="4389691"/>
            <a:ext cx="10626534" cy="3416320"/>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r>
              <a:rPr lang="en-US" sz="4000" b="1" i="1" dirty="0">
                <a:solidFill>
                  <a:schemeClr val="bg2"/>
                </a:solidFill>
                <a:latin typeface="Century Gothic" panose="020B0502020202020204" pitchFamily="34" charset="0"/>
              </a:rPr>
              <a:t>SECTION W continued:</a:t>
            </a:r>
            <a:endParaRPr lang="en-CA" sz="4000" b="1" i="1" dirty="0">
              <a:solidFill>
                <a:schemeClr val="bg2"/>
              </a:solidFill>
              <a:latin typeface="Century Gothic" panose="020B0502020202020204" pitchFamily="34" charset="0"/>
            </a:endParaRPr>
          </a:p>
          <a:p>
            <a:r>
              <a:rPr lang="en-US" sz="3600" dirty="0">
                <a:solidFill>
                  <a:schemeClr val="bg2"/>
                </a:solidFill>
                <a:latin typeface="Century Gothic" panose="020B0502020202020204" pitchFamily="34" charset="0"/>
              </a:rPr>
              <a:t>Have you considered the total cost/person and if this is a reasonable and accessible cost?</a:t>
            </a: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11" name="Audio Recording Aug 28, 2022 at 2:44:25 PM" descr="Audio Recording Aug 28, 2022 at 2:44:25 PM">
            <a:hlinkClick r:id="" action="ppaction://media"/>
            <a:extLst>
              <a:ext uri="{FF2B5EF4-FFF2-40B4-BE49-F238E27FC236}">
                <a16:creationId xmlns:a16="http://schemas.microsoft.com/office/drawing/2014/main" id="{B2CEAC31-0AE5-3E1B-AB4A-15D2B1E0A8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28030" y="970891"/>
            <a:ext cx="812800" cy="812800"/>
          </a:xfrm>
          <a:prstGeom prst="rect">
            <a:avLst/>
          </a:prstGeom>
        </p:spPr>
      </p:pic>
    </p:spTree>
    <p:extLst>
      <p:ext uri="{BB962C8B-B14F-4D97-AF65-F5344CB8AC3E}">
        <p14:creationId xmlns:p14="http://schemas.microsoft.com/office/powerpoint/2010/main" val="352819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7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solidFill>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86E7F906-F2CF-EA76-B10E-2E2895E431F5}"/>
              </a:ext>
            </a:extLst>
          </p:cNvPr>
          <p:cNvSpPr txBox="1"/>
          <p:nvPr/>
        </p:nvSpPr>
        <p:spPr>
          <a:xfrm>
            <a:off x="1245383" y="868482"/>
            <a:ext cx="21652902" cy="2308324"/>
          </a:xfrm>
          <a:prstGeom prst="rect">
            <a:avLst/>
          </a:prstGeom>
          <a:noFill/>
        </p:spPr>
        <p:txBody>
          <a:bodyPr wrap="square" rtlCol="0">
            <a:spAutoFit/>
          </a:bodyPr>
          <a:lstStyle/>
          <a:p>
            <a:pPr algn="l"/>
            <a:r>
              <a:rPr lang="en-US" sz="7200" dirty="0">
                <a:solidFill>
                  <a:schemeClr val="bg1"/>
                </a:solidFill>
                <a:latin typeface="Century Gothic" panose="020B0502020202020204" pitchFamily="34" charset="0"/>
              </a:rPr>
              <a:t>THANK YOU!</a:t>
            </a:r>
          </a:p>
          <a:p>
            <a:endParaRPr lang="en-US" sz="7200" dirty="0">
              <a:solidFill>
                <a:schemeClr val="bg1"/>
              </a:solidFill>
            </a:endParaRPr>
          </a:p>
        </p:txBody>
      </p:sp>
      <p:sp>
        <p:nvSpPr>
          <p:cNvPr id="3" name="Oval 2">
            <a:extLst>
              <a:ext uri="{FF2B5EF4-FFF2-40B4-BE49-F238E27FC236}">
                <a16:creationId xmlns:a16="http://schemas.microsoft.com/office/drawing/2014/main" id="{4C97D295-3C1B-2FBC-D808-E85659783E4E}"/>
              </a:ext>
            </a:extLst>
          </p:cNvPr>
          <p:cNvSpPr/>
          <p:nvPr/>
        </p:nvSpPr>
        <p:spPr>
          <a:xfrm>
            <a:off x="14613541" y="2275920"/>
            <a:ext cx="9181292" cy="9164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4">
                  <a:lumMod val="95000"/>
                  <a:lumOff val="5000"/>
                </a:schemeClr>
              </a:solidFill>
              <a:latin typeface="Century Gothic" panose="020B0502020202020204" pitchFamily="34" charset="0"/>
            </a:endParaRPr>
          </a:p>
        </p:txBody>
      </p:sp>
      <p:sp>
        <p:nvSpPr>
          <p:cNvPr id="6" name="TextBox 5">
            <a:extLst>
              <a:ext uri="{FF2B5EF4-FFF2-40B4-BE49-F238E27FC236}">
                <a16:creationId xmlns:a16="http://schemas.microsoft.com/office/drawing/2014/main" id="{AC665159-11D1-DC6E-995E-1865814CA164}"/>
              </a:ext>
            </a:extLst>
          </p:cNvPr>
          <p:cNvSpPr txBox="1"/>
          <p:nvPr/>
        </p:nvSpPr>
        <p:spPr>
          <a:xfrm>
            <a:off x="16315223" y="4225131"/>
            <a:ext cx="6594118" cy="5632311"/>
          </a:xfrm>
          <a:prstGeom prst="rect">
            <a:avLst/>
          </a:prstGeom>
          <a:noFill/>
        </p:spPr>
        <p:txBody>
          <a:bodyPr wrap="square" rtlCol="0">
            <a:spAutoFit/>
          </a:bodyPr>
          <a:lstStyle/>
          <a:p>
            <a:r>
              <a:rPr lang="en-CA" sz="3600" b="1" dirty="0">
                <a:solidFill>
                  <a:schemeClr val="accent4"/>
                </a:solidFill>
                <a:latin typeface="Century Gothic" panose="020B0502020202020204" pitchFamily="34" charset="0"/>
              </a:rPr>
              <a:t>Erin Huner, Director, Culture &amp; Inclusion</a:t>
            </a:r>
          </a:p>
          <a:p>
            <a:endParaRPr lang="en-CA" sz="3600" dirty="0">
              <a:solidFill>
                <a:schemeClr val="accent4"/>
              </a:solidFill>
              <a:latin typeface="Century Gothic" panose="020B0502020202020204" pitchFamily="34" charset="0"/>
            </a:endParaRPr>
          </a:p>
          <a:p>
            <a:r>
              <a:rPr lang="en-CA" sz="3600" dirty="0">
                <a:solidFill>
                  <a:schemeClr val="accent1">
                    <a:lumMod val="50000"/>
                    <a:lumOff val="50000"/>
                  </a:schemeClr>
                </a:solidFill>
                <a:latin typeface="Century Gothic" panose="020B0502020202020204" pitchFamily="34" charset="0"/>
                <a:hlinkClick r:id="rId5">
                  <a:extLst>
                    <a:ext uri="{A12FA001-AC4F-418D-AE19-62706E023703}">
                      <ahyp:hlinkClr xmlns:ahyp="http://schemas.microsoft.com/office/drawing/2018/hyperlinkcolor" val="tx"/>
                    </a:ext>
                  </a:extLst>
                </a:hlinkClick>
              </a:rPr>
              <a:t>ehuner@ivey.ca</a:t>
            </a:r>
            <a:endParaRPr lang="en-CA" sz="3600" dirty="0">
              <a:solidFill>
                <a:schemeClr val="accent1">
                  <a:lumMod val="50000"/>
                  <a:lumOff val="50000"/>
                </a:schemeClr>
              </a:solidFill>
              <a:latin typeface="Century Gothic" panose="020B0502020202020204" pitchFamily="34" charset="0"/>
            </a:endParaRPr>
          </a:p>
          <a:p>
            <a:endParaRPr lang="en-CA" sz="3600" dirty="0">
              <a:solidFill>
                <a:schemeClr val="accent4"/>
              </a:solidFill>
              <a:latin typeface="Century Gothic" panose="020B0502020202020204" pitchFamily="34" charset="0"/>
            </a:endParaRPr>
          </a:p>
          <a:p>
            <a:endParaRPr lang="en-CA" sz="3600" dirty="0">
              <a:solidFill>
                <a:schemeClr val="accent4"/>
              </a:solidFill>
              <a:latin typeface="Century Gothic" panose="020B0502020202020204" pitchFamily="34" charset="0"/>
            </a:endParaRPr>
          </a:p>
          <a:p>
            <a:r>
              <a:rPr lang="en-CA" sz="3600" b="1" dirty="0">
                <a:solidFill>
                  <a:schemeClr val="accent4"/>
                </a:solidFill>
                <a:latin typeface="Century Gothic" panose="020B0502020202020204" pitchFamily="34" charset="0"/>
              </a:rPr>
              <a:t>Ladan Mowlid, Senior EDI Associate</a:t>
            </a:r>
          </a:p>
          <a:p>
            <a:endParaRPr lang="en-CA" sz="3600" dirty="0">
              <a:solidFill>
                <a:schemeClr val="accent4"/>
              </a:solidFill>
              <a:latin typeface="Century Gothic" panose="020B0502020202020204" pitchFamily="34" charset="0"/>
            </a:endParaRPr>
          </a:p>
          <a:p>
            <a:r>
              <a:rPr lang="en-CA" sz="3600" dirty="0">
                <a:solidFill>
                  <a:schemeClr val="accent1">
                    <a:lumMod val="50000"/>
                    <a:lumOff val="50000"/>
                  </a:schemeClr>
                </a:solidFill>
                <a:latin typeface="Century Gothic" panose="020B0502020202020204" pitchFamily="34" charset="0"/>
                <a:hlinkClick r:id="rId6">
                  <a:extLst>
                    <a:ext uri="{A12FA001-AC4F-418D-AE19-62706E023703}">
                      <ahyp:hlinkClr xmlns:ahyp="http://schemas.microsoft.com/office/drawing/2018/hyperlinkcolor" val="tx"/>
                    </a:ext>
                  </a:extLst>
                </a:hlinkClick>
              </a:rPr>
              <a:t>lmowlid@ivey.ca</a:t>
            </a:r>
            <a:endParaRPr lang="en-CA" sz="3600" dirty="0">
              <a:solidFill>
                <a:schemeClr val="accent1">
                  <a:lumMod val="50000"/>
                  <a:lumOff val="5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AC86C509-733F-CC36-91F6-7EE1D244FB62}"/>
              </a:ext>
            </a:extLst>
          </p:cNvPr>
          <p:cNvSpPr txBox="1"/>
          <p:nvPr/>
        </p:nvSpPr>
        <p:spPr>
          <a:xfrm>
            <a:off x="2006001" y="5218643"/>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8" name="TextBox 7">
            <a:extLst>
              <a:ext uri="{FF2B5EF4-FFF2-40B4-BE49-F238E27FC236}">
                <a16:creationId xmlns:a16="http://schemas.microsoft.com/office/drawing/2014/main" id="{2BC5BC19-22DB-5676-DE56-E2940B7CF8C3}"/>
              </a:ext>
            </a:extLst>
          </p:cNvPr>
          <p:cNvSpPr txBox="1"/>
          <p:nvPr/>
        </p:nvSpPr>
        <p:spPr>
          <a:xfrm>
            <a:off x="2006001" y="2615543"/>
            <a:ext cx="10626534" cy="1692771"/>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sp>
        <p:nvSpPr>
          <p:cNvPr id="9" name="TextBox 8">
            <a:extLst>
              <a:ext uri="{FF2B5EF4-FFF2-40B4-BE49-F238E27FC236}">
                <a16:creationId xmlns:a16="http://schemas.microsoft.com/office/drawing/2014/main" id="{509BF7E7-600D-BF01-29F5-B880EE0DAFE4}"/>
              </a:ext>
            </a:extLst>
          </p:cNvPr>
          <p:cNvSpPr txBox="1"/>
          <p:nvPr/>
        </p:nvSpPr>
        <p:spPr>
          <a:xfrm>
            <a:off x="1245383" y="1135316"/>
            <a:ext cx="10626534" cy="11110734"/>
          </a:xfrm>
          <a:prstGeom prst="rect">
            <a:avLst/>
          </a:prstGeom>
          <a:noFill/>
          <a:ln>
            <a:noFill/>
          </a:ln>
        </p:spPr>
        <p:txBody>
          <a:bodyPr wrap="square" rtlCol="0">
            <a:spAutoFit/>
          </a:bodyPr>
          <a:lstStyle/>
          <a:p>
            <a:pPr marL="0" indent="0">
              <a:buNone/>
            </a:pPr>
            <a:endParaRPr lang="en-CA" sz="3600" dirty="0">
              <a:solidFill>
                <a:schemeClr val="bg2"/>
              </a:solidFill>
              <a:latin typeface="Century Gothic" panose="020B0502020202020204" pitchFamily="34" charset="0"/>
            </a:endParaRPr>
          </a:p>
          <a:p>
            <a:pPr marL="0" indent="0">
              <a:buNone/>
            </a:pPr>
            <a:endParaRPr lang="en-CA" sz="3600" dirty="0">
              <a:solidFill>
                <a:schemeClr val="bg2"/>
              </a:solidFill>
              <a:latin typeface="Century Gothic" panose="020B0502020202020204" pitchFamily="34" charset="0"/>
            </a:endParaRPr>
          </a:p>
          <a:p>
            <a:pPr marL="0" indent="0">
              <a:buNone/>
            </a:pPr>
            <a:r>
              <a:rPr lang="en-US" sz="3600" dirty="0">
                <a:solidFill>
                  <a:schemeClr val="bg2"/>
                </a:solidFill>
                <a:latin typeface="Century Gothic" panose="020B0502020202020204" pitchFamily="34" charset="0"/>
              </a:rPr>
              <a:t>Thank you for taking the time to learn with us today!</a:t>
            </a:r>
          </a:p>
          <a:p>
            <a:pPr marL="0" indent="0">
              <a:buNone/>
            </a:pPr>
            <a:endParaRPr lang="en-US" sz="3600" dirty="0">
              <a:solidFill>
                <a:schemeClr val="bg2"/>
              </a:solidFill>
              <a:latin typeface="Century Gothic" panose="020B0502020202020204" pitchFamily="34" charset="0"/>
            </a:endParaRPr>
          </a:p>
          <a:p>
            <a:pPr marL="0" indent="0">
              <a:buNone/>
            </a:pPr>
            <a:r>
              <a:rPr lang="en-US" sz="3600" dirty="0">
                <a:solidFill>
                  <a:schemeClr val="bg2"/>
                </a:solidFill>
                <a:latin typeface="Century Gothic" panose="020B0502020202020204" pitchFamily="34" charset="0"/>
              </a:rPr>
              <a:t>We are always delighted to hear from community members who have used this tool, so that we can learn with you and from your experiences!</a:t>
            </a:r>
          </a:p>
          <a:p>
            <a:pPr marL="0" indent="0">
              <a:buNone/>
            </a:pPr>
            <a:endParaRPr lang="en-US" sz="3600" dirty="0">
              <a:solidFill>
                <a:schemeClr val="bg2"/>
              </a:solidFill>
              <a:latin typeface="Century Gothic" panose="020B0502020202020204" pitchFamily="34" charset="0"/>
            </a:endParaRPr>
          </a:p>
          <a:p>
            <a:pPr marL="0" indent="0">
              <a:buNone/>
            </a:pPr>
            <a:r>
              <a:rPr lang="en-US" sz="3600" dirty="0">
                <a:solidFill>
                  <a:schemeClr val="bg2"/>
                </a:solidFill>
                <a:latin typeface="Century Gothic" panose="020B0502020202020204" pitchFamily="34" charset="0"/>
              </a:rPr>
              <a:t>If you have any questions or concerns, please feel free to reach out!</a:t>
            </a:r>
          </a:p>
          <a:p>
            <a:pPr marL="0" indent="0">
              <a:buNone/>
            </a:pPr>
            <a:endParaRPr lang="en-US" sz="3600" dirty="0">
              <a:solidFill>
                <a:schemeClr val="bg2"/>
              </a:solidFill>
              <a:latin typeface="Century Gothic" panose="020B0502020202020204" pitchFamily="34" charset="0"/>
            </a:endParaRPr>
          </a:p>
          <a:p>
            <a:pPr marL="0" indent="0">
              <a:buNone/>
            </a:pPr>
            <a:r>
              <a:rPr lang="en-US" sz="3600" dirty="0">
                <a:solidFill>
                  <a:schemeClr val="bg2"/>
                </a:solidFill>
                <a:latin typeface="Century Gothic" panose="020B0502020202020204" pitchFamily="34" charset="0"/>
              </a:rPr>
              <a:t>And if you’d like to participate in our own assessment and evaluation of this tool, please click the link below to participate.</a:t>
            </a:r>
          </a:p>
          <a:p>
            <a:pPr marL="0" indent="0">
              <a:buNone/>
            </a:pPr>
            <a:endParaRPr lang="en-US" sz="3600" dirty="0">
              <a:solidFill>
                <a:schemeClr val="bg2"/>
              </a:solidFill>
              <a:latin typeface="Century Gothic" panose="020B0502020202020204" pitchFamily="34" charset="0"/>
            </a:endParaRPr>
          </a:p>
          <a:p>
            <a:pPr marL="0" indent="0">
              <a:buNone/>
            </a:pPr>
            <a:r>
              <a:rPr lang="en-US" sz="3600" dirty="0">
                <a:solidFill>
                  <a:schemeClr val="accent1">
                    <a:lumMod val="50000"/>
                    <a:lumOff val="50000"/>
                  </a:schemeClr>
                </a:solidFill>
                <a:latin typeface="Century Gothic" panose="020B0502020202020204" pitchFamily="34" charset="0"/>
                <a:hlinkClick r:id="rId7">
                  <a:extLst>
                    <a:ext uri="{A12FA001-AC4F-418D-AE19-62706E023703}">
                      <ahyp:hlinkClr xmlns:ahyp="http://schemas.microsoft.com/office/drawing/2018/hyperlinkcolor" val="tx"/>
                    </a:ext>
                  </a:extLst>
                </a:hlinkClick>
              </a:rPr>
              <a:t>https://forms.office.com/r/eAzw8N8bwt</a:t>
            </a:r>
            <a:endParaRPr lang="en-US" sz="3600" dirty="0">
              <a:solidFill>
                <a:schemeClr val="accent1">
                  <a:lumMod val="50000"/>
                  <a:lumOff val="50000"/>
                </a:schemeClr>
              </a:solidFill>
              <a:latin typeface="Century Gothic" panose="020B0502020202020204" pitchFamily="34" charset="0"/>
            </a:endParaRPr>
          </a:p>
          <a:p>
            <a:endParaRPr lang="en-US" sz="3400" dirty="0">
              <a:solidFill>
                <a:schemeClr val="bg2"/>
              </a:solidFill>
              <a:latin typeface="Century Gothic" panose="020B0502020202020204" pitchFamily="34" charset="0"/>
            </a:endParaRPr>
          </a:p>
          <a:p>
            <a:endParaRPr lang="en-US" sz="3400" dirty="0">
              <a:solidFill>
                <a:schemeClr val="bg2"/>
              </a:solidFill>
            </a:endParaRPr>
          </a:p>
        </p:txBody>
      </p:sp>
      <p:pic>
        <p:nvPicPr>
          <p:cNvPr id="12" name="Audio Recording Aug 28, 2022 at 2:39:40 PM" descr="Audio Recording Aug 28, 2022 at 2:39:40 PM">
            <a:hlinkClick r:id="" action="ppaction://media"/>
            <a:extLst>
              <a:ext uri="{FF2B5EF4-FFF2-40B4-BE49-F238E27FC236}">
                <a16:creationId xmlns:a16="http://schemas.microsoft.com/office/drawing/2014/main" id="{3712660C-AD97-766D-3846-65A4A7BAAF8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1211396" y="1135316"/>
            <a:ext cx="812800" cy="812800"/>
          </a:xfrm>
          <a:prstGeom prst="rect">
            <a:avLst/>
          </a:prstGeom>
        </p:spPr>
      </p:pic>
    </p:spTree>
    <p:extLst>
      <p:ext uri="{BB962C8B-B14F-4D97-AF65-F5344CB8AC3E}">
        <p14:creationId xmlns:p14="http://schemas.microsoft.com/office/powerpoint/2010/main" val="4266678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9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2006600" y="1116905"/>
            <a:ext cx="20686143"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algn="l"/>
            <a:r>
              <a:rPr lang="en-US" sz="8800" dirty="0">
                <a:solidFill>
                  <a:schemeClr val="bg1"/>
                </a:solidFill>
                <a:latin typeface="Century Gothic" panose="020B0502020202020204" pitchFamily="34" charset="0"/>
              </a:rPr>
              <a:t>Welcome to the Ivey Inclusive Community Planning Tool</a:t>
            </a:r>
            <a:br>
              <a:rPr lang="en-CA" sz="8800" dirty="0">
                <a:solidFill>
                  <a:schemeClr val="bg1"/>
                </a:solidFill>
                <a:latin typeface="Century Gothic" panose="020B0502020202020204" pitchFamily="34" charset="0"/>
              </a:rPr>
            </a:br>
            <a:endParaRPr lang="en-US" sz="8800" dirty="0">
              <a:solidFill>
                <a:schemeClr val="bg1"/>
              </a:solidFill>
              <a:latin typeface="Century Gothic" panose="020B0502020202020204" pitchFamily="34" charset="0"/>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04B9150D-66F6-6766-E395-DA7DA7DD0E41}"/>
              </a:ext>
            </a:extLst>
          </p:cNvPr>
          <p:cNvSpPr txBox="1"/>
          <p:nvPr/>
        </p:nvSpPr>
        <p:spPr>
          <a:xfrm>
            <a:off x="2006600" y="4292600"/>
            <a:ext cx="18542000" cy="6863417"/>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This inclusive community planning tool was designed in collaboration with members of the Ivey community, in order to support all members of our community to engage in planning that incorporates the following </a:t>
            </a:r>
            <a:r>
              <a:rPr lang="en-US" sz="3600" b="1" dirty="0">
                <a:solidFill>
                  <a:schemeClr val="bg1"/>
                </a:solidFill>
                <a:latin typeface="Century Gothic" panose="020B0502020202020204" pitchFamily="34" charset="0"/>
              </a:rPr>
              <a:t>3</a:t>
            </a:r>
            <a:r>
              <a:rPr lang="en-US" sz="3600" dirty="0">
                <a:solidFill>
                  <a:schemeClr val="bg1"/>
                </a:solidFill>
                <a:latin typeface="Century Gothic" panose="020B0502020202020204" pitchFamily="34" charset="0"/>
              </a:rPr>
              <a:t> principles:</a:t>
            </a:r>
          </a:p>
          <a:p>
            <a:endParaRPr lang="en-US" sz="3600" dirty="0">
              <a:solidFill>
                <a:schemeClr val="bg1"/>
              </a:solidFill>
              <a:latin typeface="Century Gothic" panose="020B0502020202020204" pitchFamily="34" charset="0"/>
            </a:endParaRPr>
          </a:p>
          <a:p>
            <a:pPr marL="457200" lvl="0" indent="-457200">
              <a:buAutoNum type="arabicParenR"/>
            </a:pPr>
            <a:r>
              <a:rPr lang="en-US" sz="4400" b="1" dirty="0">
                <a:solidFill>
                  <a:schemeClr val="bg1"/>
                </a:solidFill>
                <a:latin typeface="Century Gothic" panose="020B0502020202020204" pitchFamily="34" charset="0"/>
              </a:rPr>
              <a:t>Understanding our positionality:</a:t>
            </a:r>
          </a:p>
          <a:p>
            <a:pPr marL="457200" lvl="0" indent="-457200">
              <a:buAutoNum type="arabicParenR"/>
            </a:pPr>
            <a:endParaRPr lang="en-CA" sz="3600"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This tool, along with all of the tools you will find in Ivey’s EDI toolkit, start by asking users to take a moment to identify their positionality by examining how their social identities are constructed. Understanding the place from which you speak, and how this place might be different from your community peers, and community members and colleagues, is an important place to start the work of planning and thinking in inclusive ways. </a:t>
            </a:r>
            <a:endParaRPr lang="en-CA" sz="3600" dirty="0">
              <a:solidFill>
                <a:schemeClr val="bg1"/>
              </a:solidFill>
              <a:latin typeface="Century Gothic" panose="020B0502020202020204" pitchFamily="34" charset="0"/>
            </a:endParaRPr>
          </a:p>
        </p:txBody>
      </p:sp>
      <p:pic>
        <p:nvPicPr>
          <p:cNvPr id="9" name="Audio Recording Aug 28, 2022 at 1:01:30 PM" descr="Audio Recording Aug 28, 2022 at 1:01:30 PM">
            <a:hlinkClick r:id="" action="ppaction://media"/>
            <a:extLst>
              <a:ext uri="{FF2B5EF4-FFF2-40B4-BE49-F238E27FC236}">
                <a16:creationId xmlns:a16="http://schemas.microsoft.com/office/drawing/2014/main" id="{72C5C611-4410-B967-D261-26F48B0AEA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83043" y="1116905"/>
            <a:ext cx="812800" cy="812800"/>
          </a:xfrm>
          <a:prstGeom prst="rect">
            <a:avLst/>
          </a:prstGeom>
        </p:spPr>
      </p:pic>
    </p:spTree>
    <p:extLst>
      <p:ext uri="{BB962C8B-B14F-4D97-AF65-F5344CB8AC3E}">
        <p14:creationId xmlns:p14="http://schemas.microsoft.com/office/powerpoint/2010/main" val="21542094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0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2006600" y="1116905"/>
            <a:ext cx="20686143"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algn="l"/>
            <a:br>
              <a:rPr lang="en-CA" sz="8800" dirty="0">
                <a:solidFill>
                  <a:schemeClr val="bg1"/>
                </a:solidFill>
                <a:latin typeface="Century Gothic" panose="020B0502020202020204" pitchFamily="34" charset="0"/>
              </a:rPr>
            </a:br>
            <a:endParaRPr lang="en-US" sz="8800" dirty="0">
              <a:solidFill>
                <a:schemeClr val="bg1"/>
              </a:solidFill>
              <a:latin typeface="Century Gothic" panose="020B0502020202020204" pitchFamily="34" charset="0"/>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04B9150D-66F6-6766-E395-DA7DA7DD0E41}"/>
              </a:ext>
            </a:extLst>
          </p:cNvPr>
          <p:cNvSpPr txBox="1"/>
          <p:nvPr/>
        </p:nvSpPr>
        <p:spPr>
          <a:xfrm>
            <a:off x="2469551" y="3931204"/>
            <a:ext cx="18542000" cy="5262979"/>
          </a:xfrm>
          <a:prstGeom prst="rect">
            <a:avLst/>
          </a:prstGeom>
          <a:noFill/>
        </p:spPr>
        <p:txBody>
          <a:bodyPr wrap="square" rtlCol="0">
            <a:spAutoFit/>
          </a:bodyPr>
          <a:lstStyle/>
          <a:p>
            <a:pPr marL="0" lvl="0" indent="0">
              <a:buNone/>
            </a:pPr>
            <a:r>
              <a:rPr lang="en-US" sz="4400" b="1" dirty="0">
                <a:solidFill>
                  <a:schemeClr val="bg1"/>
                </a:solidFill>
                <a:latin typeface="Century Gothic" panose="020B0502020202020204" pitchFamily="34" charset="0"/>
              </a:rPr>
              <a:t>2) Proactive Accommodations:</a:t>
            </a:r>
          </a:p>
          <a:p>
            <a:pPr marL="0" lvl="0" indent="0">
              <a:buNone/>
            </a:pPr>
            <a:endParaRPr lang="en-CA" sz="4000"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Instead of placing the responsibility of seeking accommodations on the members of our community for whom accommodations are necessary, this planning tool asks you, as the planner, to consider how you can proactively plan for incorporating accommodations that will make your event accessible in your design process from conception to execution. By doing so, we are committing to our Ivey community that we will think as broadly and as diversely as we can when we approach the planning of events and programs. </a:t>
            </a:r>
            <a:endParaRPr lang="en-CA" sz="3600" dirty="0">
              <a:solidFill>
                <a:schemeClr val="bg1"/>
              </a:solidFill>
              <a:latin typeface="Century Gothic" panose="020B0502020202020204" pitchFamily="34" charset="0"/>
            </a:endParaRPr>
          </a:p>
        </p:txBody>
      </p:sp>
      <p:pic>
        <p:nvPicPr>
          <p:cNvPr id="3" name="Audio Recording Aug 28, 2022 at 1:04:10 PM" descr="Audio Recording Aug 28, 2022 at 1:04:10 PM">
            <a:hlinkClick r:id="" action="ppaction://media"/>
            <a:extLst>
              <a:ext uri="{FF2B5EF4-FFF2-40B4-BE49-F238E27FC236}">
                <a16:creationId xmlns:a16="http://schemas.microsoft.com/office/drawing/2014/main" id="{C8EA27D2-7D2F-B733-5C19-2E32A5A8BE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11396" y="1112113"/>
            <a:ext cx="812800" cy="812800"/>
          </a:xfrm>
          <a:prstGeom prst="rect">
            <a:avLst/>
          </a:prstGeom>
        </p:spPr>
      </p:pic>
    </p:spTree>
    <p:extLst>
      <p:ext uri="{BB962C8B-B14F-4D97-AF65-F5344CB8AC3E}">
        <p14:creationId xmlns:p14="http://schemas.microsoft.com/office/powerpoint/2010/main" val="41036173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7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2006600" y="1116905"/>
            <a:ext cx="20686143"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algn="l"/>
            <a:br>
              <a:rPr lang="en-CA" sz="8800" dirty="0">
                <a:solidFill>
                  <a:schemeClr val="bg1"/>
                </a:solidFill>
                <a:latin typeface="Century Gothic" panose="020B0502020202020204" pitchFamily="34" charset="0"/>
              </a:rPr>
            </a:br>
            <a:endParaRPr lang="en-US" sz="8800" dirty="0">
              <a:solidFill>
                <a:schemeClr val="bg1"/>
              </a:solidFill>
              <a:latin typeface="Century Gothic" panose="020B0502020202020204" pitchFamily="34" charset="0"/>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04B9150D-66F6-6766-E395-DA7DA7DD0E41}"/>
              </a:ext>
            </a:extLst>
          </p:cNvPr>
          <p:cNvSpPr txBox="1"/>
          <p:nvPr/>
        </p:nvSpPr>
        <p:spPr>
          <a:xfrm>
            <a:off x="2469551" y="3931204"/>
            <a:ext cx="18542000" cy="4093428"/>
          </a:xfrm>
          <a:prstGeom prst="rect">
            <a:avLst/>
          </a:prstGeom>
          <a:noFill/>
        </p:spPr>
        <p:txBody>
          <a:bodyPr wrap="square" rtlCol="0">
            <a:spAutoFit/>
          </a:bodyPr>
          <a:lstStyle/>
          <a:p>
            <a:pPr marL="0" lvl="0" indent="0">
              <a:buNone/>
            </a:pPr>
            <a:r>
              <a:rPr lang="en-US" sz="4400" b="1" dirty="0">
                <a:solidFill>
                  <a:schemeClr val="bg1"/>
                </a:solidFill>
                <a:latin typeface="Century Gothic" panose="020B0502020202020204" pitchFamily="34" charset="0"/>
              </a:rPr>
              <a:t>3) Consultation:</a:t>
            </a:r>
          </a:p>
          <a:p>
            <a:pPr marL="0" lvl="0" indent="0">
              <a:buNone/>
            </a:pPr>
            <a:endParaRPr lang="en-CA" sz="3600"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Understanding that we can never know the complexity of how a community member’s social identity may affect their ability to engage with community events and programs, we commit to engage in planning that consults widely across our Ivey community, to ensure we are planning </a:t>
            </a:r>
            <a:r>
              <a:rPr lang="en-US" sz="3600" b="1" i="1" u="sng" dirty="0">
                <a:solidFill>
                  <a:schemeClr val="bg1"/>
                </a:solidFill>
                <a:latin typeface="Century Gothic" panose="020B0502020202020204" pitchFamily="34" charset="0"/>
              </a:rPr>
              <a:t>with</a:t>
            </a:r>
            <a:r>
              <a:rPr lang="en-US" sz="3600" dirty="0">
                <a:solidFill>
                  <a:schemeClr val="bg1"/>
                </a:solidFill>
                <a:latin typeface="Century Gothic" panose="020B0502020202020204" pitchFamily="34" charset="0"/>
              </a:rPr>
              <a:t> our community, not </a:t>
            </a:r>
            <a:r>
              <a:rPr lang="en-US" sz="3600" b="1" i="1" u="sng" dirty="0">
                <a:solidFill>
                  <a:schemeClr val="bg1"/>
                </a:solidFill>
                <a:latin typeface="Century Gothic" panose="020B0502020202020204" pitchFamily="34" charset="0"/>
              </a:rPr>
              <a:t>for</a:t>
            </a:r>
            <a:r>
              <a:rPr lang="en-US" sz="3600" dirty="0">
                <a:solidFill>
                  <a:schemeClr val="bg1"/>
                </a:solidFill>
                <a:latin typeface="Century Gothic" panose="020B0502020202020204" pitchFamily="34" charset="0"/>
              </a:rPr>
              <a:t> our community. </a:t>
            </a:r>
            <a:endParaRPr lang="en-CA" sz="3600" dirty="0">
              <a:solidFill>
                <a:schemeClr val="bg1"/>
              </a:solidFill>
              <a:latin typeface="Century Gothic" panose="020B0502020202020204" pitchFamily="34" charset="0"/>
            </a:endParaRPr>
          </a:p>
        </p:txBody>
      </p:sp>
      <p:pic>
        <p:nvPicPr>
          <p:cNvPr id="3" name="Audio Recording Aug 28, 2022 at 1:05:26 PM" descr="Audio Recording Aug 28, 2022 at 1:05:26 PM">
            <a:hlinkClick r:id="" action="ppaction://media"/>
            <a:extLst>
              <a:ext uri="{FF2B5EF4-FFF2-40B4-BE49-F238E27FC236}">
                <a16:creationId xmlns:a16="http://schemas.microsoft.com/office/drawing/2014/main" id="{F3B80C95-0099-3CD1-DF07-17842BB925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11396" y="1116905"/>
            <a:ext cx="812800" cy="812800"/>
          </a:xfrm>
          <a:prstGeom prst="rect">
            <a:avLst/>
          </a:prstGeom>
        </p:spPr>
      </p:pic>
    </p:spTree>
    <p:extLst>
      <p:ext uri="{BB962C8B-B14F-4D97-AF65-F5344CB8AC3E}">
        <p14:creationId xmlns:p14="http://schemas.microsoft.com/office/powerpoint/2010/main" val="17352948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2006600" y="1116905"/>
            <a:ext cx="20686143"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algn="l"/>
            <a:br>
              <a:rPr lang="en-CA" sz="8800" dirty="0">
                <a:solidFill>
                  <a:schemeClr val="bg1"/>
                </a:solidFill>
                <a:latin typeface="Century Gothic" panose="020B0502020202020204" pitchFamily="34" charset="0"/>
              </a:rPr>
            </a:br>
            <a:endParaRPr lang="en-US" sz="8800" dirty="0">
              <a:solidFill>
                <a:schemeClr val="bg1"/>
              </a:solidFill>
              <a:latin typeface="Century Gothic" panose="020B0502020202020204" pitchFamily="34" charset="0"/>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04B9150D-66F6-6766-E395-DA7DA7DD0E41}"/>
              </a:ext>
            </a:extLst>
          </p:cNvPr>
          <p:cNvSpPr txBox="1"/>
          <p:nvPr/>
        </p:nvSpPr>
        <p:spPr>
          <a:xfrm>
            <a:off x="2469551" y="3931204"/>
            <a:ext cx="18542000" cy="5078313"/>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We hope this tool is useful to you as you engage in community planning that supports an inclusive, diverse, innovative and exciting series of events and programs! We also recognize that this is a living document, and that we may have missed important questions that our community needs to consider. </a:t>
            </a:r>
          </a:p>
          <a:p>
            <a:endParaRPr lang="en-CA" sz="3600" dirty="0">
              <a:solidFill>
                <a:schemeClr val="bg1"/>
              </a:solidFill>
              <a:latin typeface="Century Gothic" panose="020B0502020202020204" pitchFamily="34" charset="0"/>
            </a:endParaRPr>
          </a:p>
          <a:p>
            <a:r>
              <a:rPr lang="en-US" sz="3600" dirty="0">
                <a:solidFill>
                  <a:schemeClr val="bg1"/>
                </a:solidFill>
                <a:latin typeface="Century Gothic" panose="020B0502020202020204" pitchFamily="34" charset="0"/>
              </a:rPr>
              <a:t>If you would like to add any questions or if you would like to talk to us about any aspect of inclusion and accessibility that you think is missing from this tool, please reach out. You can contact Erin Huner, Director, Culture &amp; Inclusion </a:t>
            </a:r>
            <a:r>
              <a:rPr lang="en-US" sz="3600" dirty="0">
                <a:solidFill>
                  <a:schemeClr val="accent1">
                    <a:lumMod val="25000"/>
                    <a:lumOff val="75000"/>
                  </a:schemeClr>
                </a:solidFill>
                <a:latin typeface="Century Gothic" panose="020B0502020202020204" pitchFamily="34" charset="0"/>
              </a:rPr>
              <a:t>(</a:t>
            </a:r>
            <a:r>
              <a:rPr lang="en-US" sz="3600" u="sng" dirty="0">
                <a:solidFill>
                  <a:schemeClr val="accent1">
                    <a:lumMod val="25000"/>
                    <a:lumOff val="75000"/>
                  </a:schemeClr>
                </a:solidFill>
                <a:latin typeface="Century Gothic" panose="020B0502020202020204" pitchFamily="34" charset="0"/>
                <a:hlinkClick r:id="rId5">
                  <a:extLst>
                    <a:ext uri="{A12FA001-AC4F-418D-AE19-62706E023703}">
                      <ahyp:hlinkClr xmlns:ahyp="http://schemas.microsoft.com/office/drawing/2018/hyperlinkcolor" val="tx"/>
                    </a:ext>
                  </a:extLst>
                </a:hlinkClick>
              </a:rPr>
              <a:t>ehuner@ivey.ca</a:t>
            </a:r>
            <a:r>
              <a:rPr lang="en-US" sz="3600" dirty="0">
                <a:solidFill>
                  <a:schemeClr val="accent1">
                    <a:lumMod val="25000"/>
                    <a:lumOff val="75000"/>
                  </a:schemeClr>
                </a:solidFill>
                <a:latin typeface="Century Gothic" panose="020B0502020202020204" pitchFamily="34" charset="0"/>
              </a:rPr>
              <a:t>)</a:t>
            </a:r>
            <a:r>
              <a:rPr lang="en-US" dirty="0">
                <a:solidFill>
                  <a:schemeClr val="bg1"/>
                </a:solidFill>
                <a:latin typeface="Century Gothic" panose="020B0502020202020204" pitchFamily="34" charset="0"/>
              </a:rPr>
              <a:t>.</a:t>
            </a:r>
            <a:endParaRPr lang="en-CA" sz="3600" dirty="0">
              <a:solidFill>
                <a:schemeClr val="accent1">
                  <a:lumMod val="25000"/>
                  <a:lumOff val="75000"/>
                </a:schemeClr>
              </a:solidFill>
              <a:latin typeface="Century Gothic" panose="020B0502020202020204" pitchFamily="34" charset="0"/>
            </a:endParaRPr>
          </a:p>
        </p:txBody>
      </p:sp>
      <p:pic>
        <p:nvPicPr>
          <p:cNvPr id="3" name="Audio Recording Aug 28, 2022 at 1:06:25 PM" descr="Audio Recording Aug 28, 2022 at 1:06:25 PM">
            <a:hlinkClick r:id="" action="ppaction://media"/>
            <a:extLst>
              <a:ext uri="{FF2B5EF4-FFF2-40B4-BE49-F238E27FC236}">
                <a16:creationId xmlns:a16="http://schemas.microsoft.com/office/drawing/2014/main" id="{7E1209D4-DF89-9ADD-FFCF-9F02881A59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211396" y="1116905"/>
            <a:ext cx="812800" cy="812800"/>
          </a:xfrm>
          <a:prstGeom prst="rect">
            <a:avLst/>
          </a:prstGeom>
        </p:spPr>
      </p:pic>
    </p:spTree>
    <p:extLst>
      <p:ext uri="{BB962C8B-B14F-4D97-AF65-F5344CB8AC3E}">
        <p14:creationId xmlns:p14="http://schemas.microsoft.com/office/powerpoint/2010/main" val="14901568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stract background">
            <a:extLst>
              <a:ext uri="{FF2B5EF4-FFF2-40B4-BE49-F238E27FC236}">
                <a16:creationId xmlns:a16="http://schemas.microsoft.com/office/drawing/2014/main" id="{C20E64FA-255B-1502-B49F-F765D6E1F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617797" cy="137317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C79F1CC-110C-49A7-8CAD-EB623DBD53AF}"/>
              </a:ext>
            </a:extLst>
          </p:cNvPr>
          <p:cNvSpPr/>
          <p:nvPr/>
        </p:nvSpPr>
        <p:spPr>
          <a:xfrm>
            <a:off x="931653" y="655608"/>
            <a:ext cx="21617796" cy="11749177"/>
          </a:xfrm>
          <a:prstGeom prst="rect">
            <a:avLst/>
          </a:prstGeom>
          <a:solidFill>
            <a:srgbClr val="034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itle 1">
            <a:extLst>
              <a:ext uri="{FF2B5EF4-FFF2-40B4-BE49-F238E27FC236}">
                <a16:creationId xmlns:a16="http://schemas.microsoft.com/office/drawing/2014/main" id="{5962EA81-BB2A-4059-9E45-D842779B753B}"/>
              </a:ext>
            </a:extLst>
          </p:cNvPr>
          <p:cNvSpPr txBox="1">
            <a:spLocks/>
          </p:cNvSpPr>
          <p:nvPr/>
        </p:nvSpPr>
        <p:spPr>
          <a:xfrm>
            <a:off x="2006600" y="1116905"/>
            <a:ext cx="20686143" cy="1344975"/>
          </a:xfrm>
          <a:prstGeom prst="rect">
            <a:avLst/>
          </a:prstGeom>
        </p:spPr>
        <p:txBody>
          <a:bodyPr>
            <a:noAutofit/>
          </a:bodyPr>
          <a:lstStyle>
            <a:lvl1pPr algn="r" defTabSz="1828343" rtl="0" eaLnBrk="1" latinLnBrk="0" hangingPunct="1">
              <a:lnSpc>
                <a:spcPct val="90000"/>
              </a:lnSpc>
              <a:spcBef>
                <a:spcPct val="0"/>
              </a:spcBef>
              <a:buNone/>
              <a:defRPr sz="6798" b="0" i="0" kern="1200" cap="none">
                <a:solidFill>
                  <a:schemeClr val="tx1"/>
                </a:solidFill>
                <a:effectLst/>
                <a:latin typeface="+mj-lt"/>
                <a:ea typeface="+mj-ea"/>
                <a:cs typeface="+mj-cs"/>
              </a:defRPr>
            </a:lvl1pPr>
          </a:lstStyle>
          <a:p>
            <a:pPr algn="l"/>
            <a:br>
              <a:rPr lang="en-CA" sz="8800" dirty="0">
                <a:solidFill>
                  <a:schemeClr val="bg1"/>
                </a:solidFill>
                <a:latin typeface="Century Gothic" panose="020B0502020202020204" pitchFamily="34" charset="0"/>
              </a:rPr>
            </a:br>
            <a:endParaRPr lang="en-US" sz="8800" dirty="0">
              <a:solidFill>
                <a:schemeClr val="bg1"/>
              </a:solidFill>
              <a:latin typeface="Century Gothic" panose="020B0502020202020204" pitchFamily="34" charset="0"/>
            </a:endParaRPr>
          </a:p>
        </p:txBody>
      </p:sp>
      <p:sp>
        <p:nvSpPr>
          <p:cNvPr id="10" name="Content Placeholder 2">
            <a:extLst>
              <a:ext uri="{FF2B5EF4-FFF2-40B4-BE49-F238E27FC236}">
                <a16:creationId xmlns:a16="http://schemas.microsoft.com/office/drawing/2014/main" id="{48A1DDB1-7E33-49CE-8F23-5C7D57D75919}"/>
              </a:ext>
            </a:extLst>
          </p:cNvPr>
          <p:cNvSpPr txBox="1">
            <a:spLocks/>
          </p:cNvSpPr>
          <p:nvPr/>
        </p:nvSpPr>
        <p:spPr>
          <a:xfrm>
            <a:off x="1479365" y="2789684"/>
            <a:ext cx="19255422" cy="3773010"/>
          </a:xfrm>
          <a:prstGeom prst="rect">
            <a:avLst/>
          </a:prstGeom>
        </p:spPr>
        <p:txBody>
          <a:bodyPr>
            <a:noAutofit/>
          </a:bodyPr>
          <a:lstStyle>
            <a:lvl1pPr marL="688804" indent="-688804" algn="l" defTabSz="1828343" rtl="0" eaLnBrk="1" latinLnBrk="0" hangingPunct="1">
              <a:lnSpc>
                <a:spcPct val="120000"/>
              </a:lnSpc>
              <a:spcBef>
                <a:spcPts val="2000"/>
              </a:spcBef>
              <a:spcAft>
                <a:spcPts val="1200"/>
              </a:spcAft>
              <a:buClr>
                <a:schemeClr val="accent6"/>
              </a:buClr>
              <a:buSzPct val="90000"/>
              <a:buFont typeface="Wingdings" panose="05000000000000000000" pitchFamily="2" charset="2"/>
              <a:buChar char="§"/>
              <a:defRPr sz="3999" kern="1200">
                <a:solidFill>
                  <a:schemeClr val="tx1"/>
                </a:solidFill>
                <a:effectLst/>
                <a:latin typeface="+mn-lt"/>
                <a:ea typeface="+mn-ea"/>
                <a:cs typeface="+mn-cs"/>
              </a:defRPr>
            </a:lvl1pPr>
            <a:lvl2pPr marL="1590278"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599" kern="1200">
                <a:solidFill>
                  <a:schemeClr val="tx1"/>
                </a:solidFill>
                <a:effectLst/>
                <a:latin typeface="+mn-lt"/>
                <a:ea typeface="+mn-ea"/>
                <a:cs typeface="+mn-cs"/>
              </a:defRPr>
            </a:lvl2pPr>
            <a:lvl3pPr marL="2517147"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3199" kern="1200">
                <a:solidFill>
                  <a:schemeClr val="tx1"/>
                </a:solidFill>
                <a:effectLst/>
                <a:latin typeface="+mn-lt"/>
                <a:ea typeface="+mn-ea"/>
                <a:cs typeface="+mn-cs"/>
              </a:defRPr>
            </a:lvl3pPr>
            <a:lvl4pPr marL="3418621" indent="-67610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799" kern="1200">
                <a:solidFill>
                  <a:schemeClr val="tx1"/>
                </a:solidFill>
                <a:effectLst/>
                <a:latin typeface="+mn-lt"/>
                <a:ea typeface="+mn-ea"/>
                <a:cs typeface="+mn-cs"/>
              </a:defRPr>
            </a:lvl4pPr>
            <a:lvl5pPr marL="4345489" indent="-688804"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a:solidFill>
                  <a:schemeClr val="tx1"/>
                </a:solidFill>
                <a:effectLst/>
                <a:latin typeface="+mn-lt"/>
                <a:ea typeface="+mn-ea"/>
                <a:cs typeface="+mn-cs"/>
              </a:defRPr>
            </a:lvl5pPr>
            <a:lvl6pPr marL="5283911"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6pPr>
            <a:lvl7pPr marL="6216366"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7pPr>
            <a:lvl8pPr marL="7148820"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8pPr>
            <a:lvl9pPr marL="8081275" indent="-676487" algn="l" defTabSz="1828343" rtl="0" eaLnBrk="1" latinLnBrk="0" hangingPunct="1">
              <a:lnSpc>
                <a:spcPct val="120000"/>
              </a:lnSpc>
              <a:spcBef>
                <a:spcPts val="1000"/>
              </a:spcBef>
              <a:spcAft>
                <a:spcPts val="1200"/>
              </a:spcAft>
              <a:buClr>
                <a:schemeClr val="accent6"/>
              </a:buClr>
              <a:buSzPct val="90000"/>
              <a:buFont typeface="Wingdings" panose="05000000000000000000" pitchFamily="2" charset="2"/>
              <a:buChar char="§"/>
              <a:defRPr sz="2399" kern="1200" baseline="0">
                <a:solidFill>
                  <a:schemeClr val="tx1"/>
                </a:solidFill>
                <a:effectLst/>
                <a:latin typeface="+mn-lt"/>
                <a:ea typeface="+mn-ea"/>
                <a:cs typeface="+mn-cs"/>
              </a:defRPr>
            </a:lvl9pPr>
          </a:lstStyle>
          <a:p>
            <a:endParaRPr lang="en-US" sz="4000" dirty="0">
              <a:solidFill>
                <a:schemeClr val="bg1"/>
              </a:solidFill>
              <a:latin typeface="Century Gothic" panose="020B0502020202020204" pitchFamily="34" charset="0"/>
            </a:endParaRPr>
          </a:p>
        </p:txBody>
      </p:sp>
      <p:sp>
        <p:nvSpPr>
          <p:cNvPr id="8" name="Oval 7">
            <a:extLst>
              <a:ext uri="{FF2B5EF4-FFF2-40B4-BE49-F238E27FC236}">
                <a16:creationId xmlns:a16="http://schemas.microsoft.com/office/drawing/2014/main" id="{75F3A8B7-05E1-2B3B-F3B7-EAC9802AF098}"/>
              </a:ext>
            </a:extLst>
          </p:cNvPr>
          <p:cNvSpPr/>
          <p:nvPr/>
        </p:nvSpPr>
        <p:spPr>
          <a:xfrm>
            <a:off x="2977551" y="2404606"/>
            <a:ext cx="8763000" cy="79937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a:solidFill>
                  <a:schemeClr val="accent4">
                    <a:lumMod val="95000"/>
                    <a:lumOff val="5000"/>
                  </a:schemeClr>
                </a:solidFill>
              </a:rPr>
              <a:t>Let’s get started!</a:t>
            </a:r>
          </a:p>
        </p:txBody>
      </p:sp>
      <p:pic>
        <p:nvPicPr>
          <p:cNvPr id="11" name="Audio Recording Aug 28, 2022 at 1:06:44 PM" descr="Audio Recording Aug 28, 2022 at 1:06:44 PM">
            <a:hlinkClick r:id="" action="ppaction://media"/>
            <a:extLst>
              <a:ext uri="{FF2B5EF4-FFF2-40B4-BE49-F238E27FC236}">
                <a16:creationId xmlns:a16="http://schemas.microsoft.com/office/drawing/2014/main" id="{02110F07-9115-7935-6093-1DA1C4C8A2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211396" y="1116905"/>
            <a:ext cx="812800" cy="812800"/>
          </a:xfrm>
          <a:prstGeom prst="rect">
            <a:avLst/>
          </a:prstGeom>
        </p:spPr>
      </p:pic>
    </p:spTree>
    <p:extLst>
      <p:ext uri="{BB962C8B-B14F-4D97-AF65-F5344CB8AC3E}">
        <p14:creationId xmlns:p14="http://schemas.microsoft.com/office/powerpoint/2010/main" val="25297873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Default Theme">
  <a:themeElements>
    <a:clrScheme name="motagua light prueba">
      <a:dk1>
        <a:srgbClr val="63666A"/>
      </a:dk1>
      <a:lt1>
        <a:sysClr val="window" lastClr="FFFFFF"/>
      </a:lt1>
      <a:dk2>
        <a:srgbClr val="63666A"/>
      </a:dk2>
      <a:lt2>
        <a:srgbClr val="FFFFFF"/>
      </a:lt2>
      <a:accent1>
        <a:srgbClr val="034638"/>
      </a:accent1>
      <a:accent2>
        <a:srgbClr val="C5B783"/>
      </a:accent2>
      <a:accent3>
        <a:srgbClr val="582C83"/>
      </a:accent3>
      <a:accent4>
        <a:srgbClr val="000000"/>
      </a:accent4>
      <a:accent5>
        <a:srgbClr val="63666A"/>
      </a:accent5>
      <a:accent6>
        <a:srgbClr val="63666A"/>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Foundry.thmx</Template>
  <TotalTime>23008</TotalTime>
  <Words>4458</Words>
  <Application>Microsoft Office PowerPoint</Application>
  <PresentationFormat>Custom</PresentationFormat>
  <Paragraphs>375</Paragraphs>
  <Slides>44</Slides>
  <Notes>0</Notes>
  <HiddenSlides>0</HiddenSlides>
  <MMClips>46</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Arial</vt:lpstr>
      <vt:lpstr>Arial Black</vt:lpstr>
      <vt:lpstr>Arial Bold</vt:lpstr>
      <vt:lpstr>Arial Regular</vt:lpstr>
      <vt:lpstr>Avenir Light</vt:lpstr>
      <vt:lpstr>Calibri</vt:lpstr>
      <vt:lpstr>Century Gothic</vt:lpstr>
      <vt:lpstr>Lato Light</vt:lpstr>
      <vt:lpstr>Wingdings</vt:lpstr>
      <vt:lpstr>Default Theme</vt:lpstr>
      <vt:lpstr>Master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Ivey Business School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Ivey Business School PowerPoint Template</dc:title>
  <dc:subject/>
  <dc:creator>Ivey Business School</dc:creator>
  <cp:keywords/>
  <dc:description>v4.01</dc:description>
  <cp:lastModifiedBy>Moczarski, Luiza</cp:lastModifiedBy>
  <cp:revision>3106</cp:revision>
  <dcterms:created xsi:type="dcterms:W3CDTF">2014-11-12T21:47:38Z</dcterms:created>
  <dcterms:modified xsi:type="dcterms:W3CDTF">2022-10-04T12:21:36Z</dcterms:modified>
  <cp:category/>
</cp:coreProperties>
</file>